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1"/>
  </p:notesMasterIdLst>
  <p:sldIdLst>
    <p:sldId id="288" r:id="rId6"/>
    <p:sldId id="292" r:id="rId7"/>
    <p:sldId id="306" r:id="rId8"/>
    <p:sldId id="307" r:id="rId9"/>
    <p:sldId id="308" r:id="rId10"/>
    <p:sldId id="289" r:id="rId11"/>
    <p:sldId id="299" r:id="rId12"/>
    <p:sldId id="296" r:id="rId13"/>
    <p:sldId id="290" r:id="rId14"/>
    <p:sldId id="311" r:id="rId15"/>
    <p:sldId id="309" r:id="rId16"/>
    <p:sldId id="310" r:id="rId17"/>
    <p:sldId id="298" r:id="rId18"/>
    <p:sldId id="291" r:id="rId19"/>
    <p:sldId id="29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2" d="100"/>
          <a:sy n="62" d="100"/>
        </p:scale>
        <p:origin x="14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Outbreak</a:t>
            </a:r>
            <a:r>
              <a:rPr lang="en-US" sz="1800" b="1" baseline="0"/>
              <a:t> Associated COVID-19 Deaths</a:t>
            </a:r>
          </a:p>
          <a:p>
            <a:pPr>
              <a:defRPr sz="1800" b="1"/>
            </a:pPr>
            <a:r>
              <a:rPr lang="en-US" sz="1800" b="0" baseline="0"/>
              <a:t>(as of 12/2/20)</a:t>
            </a:r>
            <a:endParaRPr lang="en-US" sz="1800" b="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AE-436C-AD11-1C41CA48A8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AE-436C-AD11-1C41CA48A8F8}"/>
              </c:ext>
            </c:extLst>
          </c:dPt>
          <c:dLbls>
            <c:dLbl>
              <c:idx val="0"/>
              <c:layout>
                <c:manualLayout>
                  <c:x val="0.12387073490813648"/>
                  <c:y val="5.54899387576552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AE-436C-AD11-1C41CA48A8F8}"/>
                </c:ext>
              </c:extLst>
            </c:dLbl>
            <c:dLbl>
              <c:idx val="1"/>
              <c:layout>
                <c:manualLayout>
                  <c:x val="-8.7066929133858273E-2"/>
                  <c:y val="4.961723534558180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AE-436C-AD11-1C41CA48A8F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LTCF</c:v>
                </c:pt>
                <c:pt idx="1">
                  <c:v>non-LTCF</c:v>
                </c:pt>
              </c:strCache>
            </c:strRef>
          </c:cat>
          <c:val>
            <c:numRef>
              <c:f>Sheet1!$C$1:$C$2</c:f>
              <c:numCache>
                <c:formatCode>0%</c:formatCode>
                <c:ptCount val="2"/>
                <c:pt idx="0">
                  <c:v>0.89583333333333337</c:v>
                </c:pt>
                <c:pt idx="1">
                  <c:v>0.10416666666666667</c:v>
                </c:pt>
              </c:numCache>
            </c:numRef>
          </c:val>
          <c:extLst>
            <c:ext xmlns:c16="http://schemas.microsoft.com/office/drawing/2014/chart" uri="{C3380CC4-5D6E-409C-BE32-E72D297353CC}">
              <c16:uniqueId val="{00000004-1DAE-436C-AD11-1C41CA48A8F8}"/>
            </c:ext>
          </c:extLst>
        </c:ser>
        <c:dLbls>
          <c:dLblPos val="bestFit"/>
          <c:showLegendKey val="0"/>
          <c:showVal val="1"/>
          <c:showCatName val="0"/>
          <c:showSerName val="0"/>
          <c:showPercent val="0"/>
          <c:showBubbleSize val="0"/>
          <c:showLeaderLines val="1"/>
        </c:dLbls>
        <c:firstSliceAng val="108"/>
        <c:extLst>
          <c:ext xmlns:c15="http://schemas.microsoft.com/office/drawing/2012/chart" uri="{02D57815-91ED-43cb-92C2-25804820EDAC}">
            <c15:filteredPieSeries>
              <c15: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6-1DAE-436C-AD11-1C41CA48A8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1DAE-436C-AD11-1C41CA48A8F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Sheet1!$A$1:$A$2</c15:sqref>
                        </c15:formulaRef>
                      </c:ext>
                    </c:extLst>
                    <c:strCache>
                      <c:ptCount val="2"/>
                      <c:pt idx="0">
                        <c:v>LTCF</c:v>
                      </c:pt>
                      <c:pt idx="1">
                        <c:v>non-LTCF</c:v>
                      </c:pt>
                    </c:strCache>
                  </c:strRef>
                </c:cat>
                <c:val>
                  <c:numRef>
                    <c:extLst>
                      <c:ext uri="{02D57815-91ED-43cb-92C2-25804820EDAC}">
                        <c15:formulaRef>
                          <c15:sqref>Sheet1!$B$1:$B$2</c15:sqref>
                        </c15:formulaRef>
                      </c:ext>
                    </c:extLst>
                    <c:numCache>
                      <c:formatCode>General</c:formatCode>
                      <c:ptCount val="2"/>
                      <c:pt idx="0">
                        <c:v>43</c:v>
                      </c:pt>
                      <c:pt idx="1">
                        <c:v>5</c:v>
                      </c:pt>
                    </c:numCache>
                  </c:numRef>
                </c:val>
                <c:extLst>
                  <c:ext xmlns:c16="http://schemas.microsoft.com/office/drawing/2014/chart" uri="{C3380CC4-5D6E-409C-BE32-E72D297353CC}">
                    <c16:uniqueId val="{00000009-1DAE-436C-AD11-1C41CA48A8F8}"/>
                  </c:ext>
                </c:extLst>
              </c15:ser>
            </c15:filteredPieSeries>
          </c:ext>
        </c:extLst>
      </c:pieChart>
      <c:spPr>
        <a:noFill/>
        <a:ln>
          <a:noFill/>
        </a:ln>
        <a:effectLst/>
      </c:spPr>
    </c:plotArea>
    <c:legend>
      <c:legendPos val="b"/>
      <c:layout>
        <c:manualLayout>
          <c:xMode val="edge"/>
          <c:yMode val="edge"/>
          <c:x val="0.40676088834018903"/>
          <c:y val="0.88923175591723713"/>
          <c:w val="0.20827412169809048"/>
          <c:h val="6.27619547417176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E249CFA-ED21-4D73-9AE8-2B99149E4F98}" type="datetimeFigureOut">
              <a:rPr lang="en-US" smtClean="0"/>
              <a:t>12/8/2020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7BB18D-BBAE-4F1F-A0A3-CA4B9F4D498F}" type="slidenum">
              <a:rPr lang="en-US" smtClean="0"/>
              <a:t>‹#›</a:t>
            </a:fld>
            <a:endParaRPr lang="en-US"/>
          </a:p>
        </p:txBody>
      </p:sp>
    </p:spTree>
    <p:extLst>
      <p:ext uri="{BB962C8B-B14F-4D97-AF65-F5344CB8AC3E}">
        <p14:creationId xmlns:p14="http://schemas.microsoft.com/office/powerpoint/2010/main" val="140390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1" y="0"/>
            <a:ext cx="3342503" cy="6858000"/>
          </a:xfrm>
        </p:spPr>
        <p:txBody>
          <a:bodyPr/>
          <a:lstStyle>
            <a:lvl1pPr>
              <a:defRPr/>
            </a:lvl1pPr>
          </a:lstStyle>
          <a:p>
            <a:pPr lvl="0"/>
            <a:r>
              <a:rPr lang="en-US" dirty="0"/>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3660006" y="480469"/>
            <a:ext cx="4781350" cy="2387600"/>
          </a:xfrm>
        </p:spPr>
        <p:txBody>
          <a:bodyPr anchor="b">
            <a:normAutofit/>
          </a:bodyPr>
          <a:lstStyle>
            <a:lvl1pPr algn="l">
              <a:defRPr sz="4000">
                <a:latin typeface="Franklin Gothic Demi Cond" panose="020B07060304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3660008" y="2960144"/>
            <a:ext cx="4781350"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Put a subtitle here if needed.</a:t>
            </a:r>
          </a:p>
        </p:txBody>
      </p:sp>
      <p:pic>
        <p:nvPicPr>
          <p:cNvPr id="8" name="Picture 7">
            <a:extLst>
              <a:ext uri="{FF2B5EF4-FFF2-40B4-BE49-F238E27FC236}">
                <a16:creationId xmlns:a16="http://schemas.microsoft.com/office/drawing/2014/main" id="{02251580-7171-4B22-A86F-641F2D0E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580" y="5925744"/>
            <a:ext cx="1683776" cy="451787"/>
          </a:xfrm>
          <a:prstGeom prst="rect">
            <a:avLst/>
          </a:prstGeom>
        </p:spPr>
      </p:pic>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3660008" y="4530726"/>
            <a:ext cx="4781525" cy="359930"/>
          </a:xfrm>
        </p:spPr>
        <p:txBody>
          <a:bodyPr>
            <a:normAutofit/>
          </a:bodyPr>
          <a:lstStyle>
            <a:lvl1pPr>
              <a:defRPr sz="1013"/>
            </a:lvl1pPr>
          </a:lstStyle>
          <a:p>
            <a:pPr lvl="0"/>
            <a:r>
              <a:rPr lang="en-US" dirty="0"/>
              <a:t>Date</a:t>
            </a:r>
          </a:p>
        </p:txBody>
      </p:sp>
    </p:spTree>
    <p:extLst>
      <p:ext uri="{BB962C8B-B14F-4D97-AF65-F5344CB8AC3E}">
        <p14:creationId xmlns:p14="http://schemas.microsoft.com/office/powerpoint/2010/main" val="5292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0" y="3484008"/>
            <a:ext cx="9144000"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2" name="Text Placeholder 11">
            <a:extLst>
              <a:ext uri="{FF2B5EF4-FFF2-40B4-BE49-F238E27FC236}">
                <a16:creationId xmlns:a16="http://schemas.microsoft.com/office/drawing/2014/main" id="{716C321D-8800-4AE1-9811-1532F052EDF8}"/>
              </a:ext>
            </a:extLst>
          </p:cNvPr>
          <p:cNvSpPr>
            <a:spLocks noGrp="1"/>
          </p:cNvSpPr>
          <p:nvPr>
            <p:ph type="body" sz="quarter" idx="12"/>
          </p:nvPr>
        </p:nvSpPr>
        <p:spPr>
          <a:xfrm>
            <a:off x="4056487" y="4919056"/>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06" y="743408"/>
            <a:ext cx="2380241" cy="638661"/>
          </a:xfrm>
          <a:prstGeom prst="rect">
            <a:avLst/>
          </a:prstGeom>
        </p:spPr>
      </p:pic>
      <p:sp>
        <p:nvSpPr>
          <p:cNvPr id="17" name="Title 1">
            <a:extLst>
              <a:ext uri="{FF2B5EF4-FFF2-40B4-BE49-F238E27FC236}">
                <a16:creationId xmlns:a16="http://schemas.microsoft.com/office/drawing/2014/main" id="{5CECF0CC-4A14-4B87-9C8E-AB7DD92BCEC9}"/>
              </a:ext>
            </a:extLst>
          </p:cNvPr>
          <p:cNvSpPr>
            <a:spLocks noGrp="1"/>
          </p:cNvSpPr>
          <p:nvPr>
            <p:ph type="title" hasCustomPrompt="1"/>
          </p:nvPr>
        </p:nvSpPr>
        <p:spPr>
          <a:xfrm>
            <a:off x="3054045" y="1607392"/>
            <a:ext cx="5518774" cy="1600200"/>
          </a:xfrm>
        </p:spPr>
        <p:txBody>
          <a:bodyPr anchor="b">
            <a:normAutofit/>
          </a:bodyPr>
          <a:lstStyle>
            <a:lvl1pPr>
              <a:defRPr sz="4000">
                <a:solidFill>
                  <a:schemeClr val="tx1"/>
                </a:solidFill>
              </a:defRPr>
            </a:lvl1pPr>
          </a:lstStyle>
          <a:p>
            <a:r>
              <a:rPr lang="en-US" dirty="0"/>
              <a:t>Thank you!</a:t>
            </a:r>
          </a:p>
        </p:txBody>
      </p:sp>
      <p:sp>
        <p:nvSpPr>
          <p:cNvPr id="5" name="Text Placeholder 4">
            <a:extLst>
              <a:ext uri="{FF2B5EF4-FFF2-40B4-BE49-F238E27FC236}">
                <a16:creationId xmlns:a16="http://schemas.microsoft.com/office/drawing/2014/main" id="{8B075A97-7B8E-4C83-844F-43A417C99649}"/>
              </a:ext>
            </a:extLst>
          </p:cNvPr>
          <p:cNvSpPr>
            <a:spLocks noGrp="1"/>
          </p:cNvSpPr>
          <p:nvPr>
            <p:ph type="body" sz="quarter" idx="13" hasCustomPrompt="1"/>
          </p:nvPr>
        </p:nvSpPr>
        <p:spPr>
          <a:xfrm>
            <a:off x="3054045" y="4172109"/>
            <a:ext cx="5518455" cy="509503"/>
          </a:xfrm>
        </p:spPr>
        <p:txBody>
          <a:bodyPr>
            <a:normAutofit/>
          </a:bodyPr>
          <a:lstStyle>
            <a:lvl1pPr>
              <a:defRPr sz="3200">
                <a:solidFill>
                  <a:schemeClr val="bg1"/>
                </a:solidFill>
                <a:latin typeface="+mj-lt"/>
              </a:defRPr>
            </a:lvl1pPr>
          </a:lstStyle>
          <a:p>
            <a:pPr lvl="0"/>
            <a:r>
              <a:rPr lang="en-US" dirty="0"/>
              <a:t>Let’s stay in touch.</a:t>
            </a:r>
          </a:p>
        </p:txBody>
      </p:sp>
      <p:sp>
        <p:nvSpPr>
          <p:cNvPr id="18" name="Text Placeholder 11">
            <a:extLst>
              <a:ext uri="{FF2B5EF4-FFF2-40B4-BE49-F238E27FC236}">
                <a16:creationId xmlns:a16="http://schemas.microsoft.com/office/drawing/2014/main" id="{5C3014D6-E780-4DAC-9047-184BB44F2812}"/>
              </a:ext>
            </a:extLst>
          </p:cNvPr>
          <p:cNvSpPr>
            <a:spLocks noGrp="1"/>
          </p:cNvSpPr>
          <p:nvPr>
            <p:ph type="body" sz="quarter" idx="14" hasCustomPrompt="1"/>
          </p:nvPr>
        </p:nvSpPr>
        <p:spPr>
          <a:xfrm>
            <a:off x="3053726" y="4919056"/>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Email:</a:t>
            </a:r>
          </a:p>
        </p:txBody>
      </p:sp>
      <p:sp>
        <p:nvSpPr>
          <p:cNvPr id="19" name="Text Placeholder 11">
            <a:extLst>
              <a:ext uri="{FF2B5EF4-FFF2-40B4-BE49-F238E27FC236}">
                <a16:creationId xmlns:a16="http://schemas.microsoft.com/office/drawing/2014/main" id="{645E8E91-EF31-48B1-916C-2BFE4F850A4B}"/>
              </a:ext>
            </a:extLst>
          </p:cNvPr>
          <p:cNvSpPr>
            <a:spLocks noGrp="1"/>
          </p:cNvSpPr>
          <p:nvPr>
            <p:ph type="body" sz="quarter" idx="15" hasCustomPrompt="1"/>
          </p:nvPr>
        </p:nvSpPr>
        <p:spPr>
          <a:xfrm>
            <a:off x="3053726" y="5384394"/>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Web:</a:t>
            </a:r>
          </a:p>
        </p:txBody>
      </p:sp>
      <p:sp>
        <p:nvSpPr>
          <p:cNvPr id="20" name="Text Placeholder 11">
            <a:extLst>
              <a:ext uri="{FF2B5EF4-FFF2-40B4-BE49-F238E27FC236}">
                <a16:creationId xmlns:a16="http://schemas.microsoft.com/office/drawing/2014/main" id="{5084D2A8-DD55-4870-82B7-7D0FF0BC44C7}"/>
              </a:ext>
            </a:extLst>
          </p:cNvPr>
          <p:cNvSpPr>
            <a:spLocks noGrp="1"/>
          </p:cNvSpPr>
          <p:nvPr>
            <p:ph type="body" sz="quarter" idx="16" hasCustomPrompt="1"/>
          </p:nvPr>
        </p:nvSpPr>
        <p:spPr>
          <a:xfrm>
            <a:off x="3053726" y="5824132"/>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Social:</a:t>
            </a:r>
          </a:p>
        </p:txBody>
      </p:sp>
      <p:sp>
        <p:nvSpPr>
          <p:cNvPr id="25" name="Text Placeholder 11">
            <a:extLst>
              <a:ext uri="{FF2B5EF4-FFF2-40B4-BE49-F238E27FC236}">
                <a16:creationId xmlns:a16="http://schemas.microsoft.com/office/drawing/2014/main" id="{B808FB5B-41EF-4BBD-9908-5CCAEF92BA4B}"/>
              </a:ext>
            </a:extLst>
          </p:cNvPr>
          <p:cNvSpPr>
            <a:spLocks noGrp="1"/>
          </p:cNvSpPr>
          <p:nvPr>
            <p:ph type="body" sz="quarter" idx="17" hasCustomPrompt="1"/>
          </p:nvPr>
        </p:nvSpPr>
        <p:spPr>
          <a:xfrm>
            <a:off x="4056169" y="5378960"/>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healthvermont.gov</a:t>
            </a:r>
          </a:p>
        </p:txBody>
      </p:sp>
      <p:sp>
        <p:nvSpPr>
          <p:cNvPr id="26" name="Text Placeholder 11">
            <a:extLst>
              <a:ext uri="{FF2B5EF4-FFF2-40B4-BE49-F238E27FC236}">
                <a16:creationId xmlns:a16="http://schemas.microsoft.com/office/drawing/2014/main" id="{F1B53ED2-C47B-4EEE-95D4-A6E1D5336F4B}"/>
              </a:ext>
            </a:extLst>
          </p:cNvPr>
          <p:cNvSpPr>
            <a:spLocks noGrp="1"/>
          </p:cNvSpPr>
          <p:nvPr>
            <p:ph type="body" sz="quarter" idx="18" hasCustomPrompt="1"/>
          </p:nvPr>
        </p:nvSpPr>
        <p:spPr>
          <a:xfrm>
            <a:off x="4056169" y="5824132"/>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a:t>
            </a:r>
            <a:r>
              <a:rPr lang="en-US" dirty="0" err="1"/>
              <a:t>healthvermont</a:t>
            </a:r>
            <a:endParaRPr lang="en-US" dirty="0"/>
          </a:p>
        </p:txBody>
      </p:sp>
    </p:spTree>
    <p:extLst>
      <p:ext uri="{BB962C8B-B14F-4D97-AF65-F5344CB8AC3E}">
        <p14:creationId xmlns:p14="http://schemas.microsoft.com/office/powerpoint/2010/main" val="975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9144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dirty="0"/>
              <a:t>This is a slide layout for general purposes. Use it for some simple text or a large data visualization.</a:t>
            </a:r>
          </a:p>
          <a:p>
            <a:pPr lvl="0"/>
            <a:endParaRPr lang="en-US" dirty="0"/>
          </a:p>
          <a:p>
            <a:pPr lvl="0"/>
            <a:r>
              <a:rPr lang="en-US" dirty="0"/>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9698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623888" y="1709741"/>
            <a:ext cx="7886700" cy="2852737"/>
          </a:xfrm>
        </p:spPr>
        <p:txBody>
          <a:bodyPr anchor="b">
            <a:normAutofit/>
          </a:bodyPr>
          <a:lstStyle>
            <a:lvl1pPr>
              <a:defRPr sz="4000">
                <a:solidFill>
                  <a:schemeClr val="accent1"/>
                </a:solidFill>
              </a:defRPr>
            </a:lvl1pPr>
          </a:lstStyle>
          <a:p>
            <a:r>
              <a:rPr lang="en-US" dirty="0"/>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623888" y="4589466"/>
            <a:ext cx="78867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Use this slide to create a break between sections of your presentation. You can include subtext in this space if needed.</a:t>
            </a:r>
          </a:p>
        </p:txBody>
      </p:sp>
    </p:spTree>
    <p:extLst>
      <p:ext uri="{BB962C8B-B14F-4D97-AF65-F5344CB8AC3E}">
        <p14:creationId xmlns:p14="http://schemas.microsoft.com/office/powerpoint/2010/main" val="203741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9144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628650" y="1825625"/>
            <a:ext cx="3886200" cy="4351338"/>
          </a:xfrm>
        </p:spPr>
        <p:txBody>
          <a:bodyPr>
            <a:normAutofit/>
          </a:bodyPr>
          <a:lstStyle>
            <a:lvl1pPr>
              <a:defRPr sz="2400"/>
            </a:lvl1pPr>
          </a:lstStyle>
          <a:p>
            <a:pPr lvl="0"/>
            <a:r>
              <a:rPr lang="en-US" dirty="0"/>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4629150" y="1825625"/>
            <a:ext cx="3886200" cy="4351338"/>
          </a:xfrm>
        </p:spPr>
        <p:txBody>
          <a:bodyPr>
            <a:normAutofit/>
          </a:bodyPr>
          <a:lstStyle>
            <a:lvl1pPr>
              <a:defRPr sz="2400"/>
            </a:lvl1pPr>
          </a:lstStyle>
          <a:p>
            <a:pPr lvl="0"/>
            <a:r>
              <a:rPr lang="en-US" dirty="0"/>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57386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92803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628650" y="963827"/>
            <a:ext cx="7886700" cy="5213136"/>
          </a:xfrm>
        </p:spPr>
        <p:txBody>
          <a:bodyPr/>
          <a:lstStyle>
            <a:lvl1pPr marL="0" indent="0" algn="r">
              <a:buNone/>
              <a:defRPr sz="3200">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5860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628650" y="963827"/>
            <a:ext cx="78867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dirty="0"/>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endParaRPr lang="en-US" dirty="0"/>
          </a:p>
        </p:txBody>
      </p:sp>
    </p:spTree>
    <p:extLst>
      <p:ext uri="{BB962C8B-B14F-4D97-AF65-F5344CB8AC3E}">
        <p14:creationId xmlns:p14="http://schemas.microsoft.com/office/powerpoint/2010/main" val="7356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629841" y="987425"/>
            <a:ext cx="2949178" cy="1600200"/>
          </a:xfrm>
        </p:spPr>
        <p:txBody>
          <a:bodyPr anchor="b">
            <a:normAutofit/>
          </a:bodyPr>
          <a:lstStyle>
            <a:lvl1pPr>
              <a:defRPr sz="3200">
                <a:solidFill>
                  <a:schemeClr val="tx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3887391" y="987428"/>
            <a:ext cx="462915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629841" y="2587627"/>
            <a:ext cx="2949178"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737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dirty="0"/>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495169" y="2137719"/>
            <a:ext cx="7021727" cy="1154112"/>
          </a:xfrm>
        </p:spPr>
        <p:txBody>
          <a:bodyPr/>
          <a:lstStyle>
            <a:lvl1pPr>
              <a:defRPr sz="2400"/>
            </a:lvl1pPr>
          </a:lstStyle>
          <a:p>
            <a:pPr lvl="0"/>
            <a:r>
              <a:rPr lang="en-US" dirty="0"/>
              <a:t>Use these points to share 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493624" y="3420762"/>
            <a:ext cx="7021727" cy="1154112"/>
          </a:xfrm>
        </p:spPr>
        <p:txBody>
          <a:bodyPr/>
          <a:lstStyle>
            <a:lvl1pPr algn="l">
              <a:defRPr sz="2400"/>
            </a:lvl1pPr>
          </a:lstStyle>
          <a:p>
            <a:pPr lvl="0"/>
            <a:r>
              <a:rPr lang="en-US" dirty="0"/>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493624" y="4703806"/>
            <a:ext cx="7021727" cy="1154112"/>
          </a:xfrm>
        </p:spPr>
        <p:txBody>
          <a:bodyPr>
            <a:normAutofit/>
          </a:bodyPr>
          <a:lstStyle>
            <a:lvl1pPr>
              <a:defRPr sz="2400"/>
            </a:lvl1pPr>
          </a:lstStyle>
          <a:p>
            <a:pPr lvl="0"/>
            <a:r>
              <a:rPr lang="en-US" dirty="0"/>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659542" y="1872426"/>
            <a:ext cx="1032613" cy="784830"/>
          </a:xfrm>
          <a:prstGeom prst="rect">
            <a:avLst/>
          </a:prstGeom>
          <a:noFill/>
        </p:spPr>
        <p:txBody>
          <a:bodyPr wrap="square" rtlCol="0">
            <a:spAutoFit/>
          </a:bodyPr>
          <a:lstStyle/>
          <a:p>
            <a:r>
              <a:rPr lang="en-US" sz="4500" dirty="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628651" y="3155468"/>
            <a:ext cx="1032613" cy="784830"/>
          </a:xfrm>
          <a:prstGeom prst="rect">
            <a:avLst/>
          </a:prstGeom>
          <a:noFill/>
        </p:spPr>
        <p:txBody>
          <a:bodyPr wrap="square" rtlCol="0">
            <a:spAutoFit/>
          </a:bodyPr>
          <a:lstStyle/>
          <a:p>
            <a:r>
              <a:rPr lang="en-US" sz="4500" dirty="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628651" y="4438513"/>
            <a:ext cx="1032613" cy="784830"/>
          </a:xfrm>
          <a:prstGeom prst="rect">
            <a:avLst/>
          </a:prstGeom>
          <a:noFill/>
        </p:spPr>
        <p:txBody>
          <a:bodyPr wrap="square" rtlCol="0">
            <a:spAutoFit/>
          </a:bodyPr>
          <a:lstStyle/>
          <a:p>
            <a:r>
              <a:rPr lang="en-US" sz="4500" dirty="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9497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55158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8" r:id="rId6"/>
    <p:sldLayoutId id="2147483660" r:id="rId7"/>
    <p:sldLayoutId id="2147483656" r:id="rId8"/>
    <p:sldLayoutId id="2147483663" r:id="rId9"/>
    <p:sldLayoutId id="2147483662"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mmwr/volumes/69/wr/mm6949e1.htm?s_cid=mm6949e1_w"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33DF5-CCA6-BA42-AD30-D190F42594B4}"/>
              </a:ext>
            </a:extLst>
          </p:cNvPr>
          <p:cNvSpPr>
            <a:spLocks noGrp="1"/>
          </p:cNvSpPr>
          <p:nvPr>
            <p:ph type="ctrTitle"/>
          </p:nvPr>
        </p:nvSpPr>
        <p:spPr>
          <a:xfrm>
            <a:off x="3660008" y="1149533"/>
            <a:ext cx="4781350" cy="2387600"/>
          </a:xfrm>
        </p:spPr>
        <p:txBody>
          <a:bodyPr/>
          <a:lstStyle/>
          <a:p>
            <a:r>
              <a:rPr lang="en-US" dirty="0"/>
              <a:t>COVID-19 Vaccine Implementation Advisory Committee</a:t>
            </a:r>
          </a:p>
        </p:txBody>
      </p:sp>
      <p:sp>
        <p:nvSpPr>
          <p:cNvPr id="5" name="Text Placeholder 4">
            <a:extLst>
              <a:ext uri="{FF2B5EF4-FFF2-40B4-BE49-F238E27FC236}">
                <a16:creationId xmlns:a16="http://schemas.microsoft.com/office/drawing/2014/main" id="{010179F2-4100-1B45-B68C-126C9D4E13C9}"/>
              </a:ext>
            </a:extLst>
          </p:cNvPr>
          <p:cNvSpPr>
            <a:spLocks noGrp="1"/>
          </p:cNvSpPr>
          <p:nvPr>
            <p:ph type="body" sz="quarter" idx="14"/>
          </p:nvPr>
        </p:nvSpPr>
        <p:spPr/>
        <p:txBody>
          <a:bodyPr>
            <a:normAutofit/>
          </a:bodyPr>
          <a:lstStyle/>
          <a:p>
            <a:r>
              <a:rPr lang="en-US" sz="1600" dirty="0"/>
              <a:t>December 4, 2020</a:t>
            </a:r>
          </a:p>
        </p:txBody>
      </p:sp>
      <p:pic>
        <p:nvPicPr>
          <p:cNvPr id="1028" name="Picture 4" descr="How soon will we have a coronavirus vaccine? The race against covid-19 |  New Scientist">
            <a:extLst>
              <a:ext uri="{FF2B5EF4-FFF2-40B4-BE49-F238E27FC236}">
                <a16:creationId xmlns:a16="http://schemas.microsoft.com/office/drawing/2014/main" id="{84753521-4607-43EC-B96F-7FECEDB7C94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6819" y="1149533"/>
            <a:ext cx="3425429" cy="227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9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bar chart&#10;&#10;Description automatically generated">
            <a:extLst>
              <a:ext uri="{FF2B5EF4-FFF2-40B4-BE49-F238E27FC236}">
                <a16:creationId xmlns:a16="http://schemas.microsoft.com/office/drawing/2014/main" id="{47DD6485-5765-A94F-ABC3-BFC58DEEA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7" y="863335"/>
            <a:ext cx="8963025" cy="5131330"/>
          </a:xfrm>
          <a:noFill/>
        </p:spPr>
      </p:pic>
      <p:sp>
        <p:nvSpPr>
          <p:cNvPr id="4" name="Slide Number Placeholder 3" hidden="1">
            <a:extLst>
              <a:ext uri="{FF2B5EF4-FFF2-40B4-BE49-F238E27FC236}">
                <a16:creationId xmlns:a16="http://schemas.microsoft.com/office/drawing/2014/main" id="{5473755F-8BA0-5B43-A256-C325AE6A5583}"/>
              </a:ext>
            </a:extLst>
          </p:cNvPr>
          <p:cNvSpPr>
            <a:spLocks noGrp="1"/>
          </p:cNvSpPr>
          <p:nvPr>
            <p:ph type="sldNum" sz="quarter" idx="4"/>
          </p:nvPr>
        </p:nvSpPr>
        <p:spPr/>
        <p:txBody>
          <a:bodyPr/>
          <a:lstStyle/>
          <a:p>
            <a:pPr>
              <a:spcAft>
                <a:spcPts val="600"/>
              </a:spcAft>
            </a:pPr>
            <a:fld id="{820DBD16-8F52-45AC-8998-73485FE4613D}" type="slidenum">
              <a:rPr lang="en-US" smtClean="0"/>
              <a:pPr>
                <a:spcAft>
                  <a:spcPts val="600"/>
                </a:spcAft>
              </a:pPr>
              <a:t>10</a:t>
            </a:fld>
            <a:endParaRPr lang="en-US"/>
          </a:p>
        </p:txBody>
      </p:sp>
      <p:sp>
        <p:nvSpPr>
          <p:cNvPr id="5" name="Footer Placeholder 4">
            <a:extLst>
              <a:ext uri="{FF2B5EF4-FFF2-40B4-BE49-F238E27FC236}">
                <a16:creationId xmlns:a16="http://schemas.microsoft.com/office/drawing/2014/main" id="{4339CEBF-67E9-744B-B177-FA7EBF0742F9}"/>
              </a:ext>
            </a:extLst>
          </p:cNvPr>
          <p:cNvSpPr>
            <a:spLocks noGrp="1"/>
          </p:cNvSpPr>
          <p:nvPr>
            <p:ph type="ftr" sz="quarter" idx="3"/>
          </p:nvPr>
        </p:nvSpPr>
        <p:spPr/>
        <p:txBody>
          <a:bodyPr/>
          <a:lstStyle/>
          <a:p>
            <a:pPr>
              <a:spcAft>
                <a:spcPts val="600"/>
              </a:spcAft>
            </a:pPr>
            <a:r>
              <a:rPr lang="en-US"/>
              <a:t>Vermont Department of Health</a:t>
            </a:r>
          </a:p>
        </p:txBody>
      </p:sp>
    </p:spTree>
    <p:extLst>
      <p:ext uri="{BB962C8B-B14F-4D97-AF65-F5344CB8AC3E}">
        <p14:creationId xmlns:p14="http://schemas.microsoft.com/office/powerpoint/2010/main" val="360451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67B3F2-C366-4EB5-8320-27CC414C71EE}"/>
              </a:ext>
            </a:extLst>
          </p:cNvPr>
          <p:cNvSpPr>
            <a:spLocks noGrp="1"/>
          </p:cNvSpPr>
          <p:nvPr>
            <p:ph type="sldNum" sz="quarter" idx="4"/>
          </p:nvPr>
        </p:nvSpPr>
        <p:spPr/>
        <p:txBody>
          <a:bodyPr/>
          <a:lstStyle/>
          <a:p>
            <a:fld id="{820DBD16-8F52-45AC-8998-73485FE4613D}" type="slidenum">
              <a:rPr lang="en-US" smtClean="0"/>
              <a:pPr/>
              <a:t>11</a:t>
            </a:fld>
            <a:endParaRPr lang="en-US" dirty="0"/>
          </a:p>
        </p:txBody>
      </p:sp>
      <p:sp>
        <p:nvSpPr>
          <p:cNvPr id="5" name="Footer Placeholder 4">
            <a:extLst>
              <a:ext uri="{FF2B5EF4-FFF2-40B4-BE49-F238E27FC236}">
                <a16:creationId xmlns:a16="http://schemas.microsoft.com/office/drawing/2014/main" id="{AAED9E41-894F-492B-AE3C-618DEEC67045}"/>
              </a:ext>
            </a:extLst>
          </p:cNvPr>
          <p:cNvSpPr>
            <a:spLocks noGrp="1"/>
          </p:cNvSpPr>
          <p:nvPr>
            <p:ph type="ftr" sz="quarter" idx="3"/>
          </p:nvPr>
        </p:nvSpPr>
        <p:spPr/>
        <p:txBody>
          <a:bodyPr/>
          <a:lstStyle/>
          <a:p>
            <a:r>
              <a:rPr lang="en-US"/>
              <a:t>Vermont Department of Health</a:t>
            </a:r>
            <a:endParaRPr lang="en-US" dirty="0"/>
          </a:p>
        </p:txBody>
      </p:sp>
      <p:pic>
        <p:nvPicPr>
          <p:cNvPr id="6" name="Picture 5">
            <a:extLst>
              <a:ext uri="{FF2B5EF4-FFF2-40B4-BE49-F238E27FC236}">
                <a16:creationId xmlns:a16="http://schemas.microsoft.com/office/drawing/2014/main" id="{AEA0AC0C-7317-4DF0-9B7B-A4A18D48FE5B}"/>
              </a:ext>
            </a:extLst>
          </p:cNvPr>
          <p:cNvPicPr>
            <a:picLocks noChangeAspect="1"/>
          </p:cNvPicPr>
          <p:nvPr/>
        </p:nvPicPr>
        <p:blipFill>
          <a:blip r:embed="rId2"/>
          <a:stretch>
            <a:fillRect/>
          </a:stretch>
        </p:blipFill>
        <p:spPr>
          <a:xfrm>
            <a:off x="19050" y="492125"/>
            <a:ext cx="9093200" cy="5114925"/>
          </a:xfrm>
          <a:prstGeom prst="rect">
            <a:avLst/>
          </a:prstGeom>
        </p:spPr>
      </p:pic>
    </p:spTree>
    <p:extLst>
      <p:ext uri="{BB962C8B-B14F-4D97-AF65-F5344CB8AC3E}">
        <p14:creationId xmlns:p14="http://schemas.microsoft.com/office/powerpoint/2010/main" val="312793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F649E-B0CE-4F77-9CFD-5D407995D76B}"/>
              </a:ext>
            </a:extLst>
          </p:cNvPr>
          <p:cNvSpPr>
            <a:spLocks noGrp="1"/>
          </p:cNvSpPr>
          <p:nvPr>
            <p:ph type="sldNum" sz="quarter" idx="4"/>
          </p:nvPr>
        </p:nvSpPr>
        <p:spPr/>
        <p:txBody>
          <a:bodyPr/>
          <a:lstStyle/>
          <a:p>
            <a:fld id="{820DBD16-8F52-45AC-8998-73485FE4613D}" type="slidenum">
              <a:rPr lang="en-US" smtClean="0"/>
              <a:pPr/>
              <a:t>12</a:t>
            </a:fld>
            <a:endParaRPr lang="en-US" dirty="0"/>
          </a:p>
        </p:txBody>
      </p:sp>
      <p:sp>
        <p:nvSpPr>
          <p:cNvPr id="3" name="Footer Placeholder 2">
            <a:extLst>
              <a:ext uri="{FF2B5EF4-FFF2-40B4-BE49-F238E27FC236}">
                <a16:creationId xmlns:a16="http://schemas.microsoft.com/office/drawing/2014/main" id="{7FB0616B-D9C3-4F33-AA97-4F440B76288A}"/>
              </a:ext>
            </a:extLst>
          </p:cNvPr>
          <p:cNvSpPr>
            <a:spLocks noGrp="1"/>
          </p:cNvSpPr>
          <p:nvPr>
            <p:ph type="ftr" sz="quarter" idx="3"/>
          </p:nvPr>
        </p:nvSpPr>
        <p:spPr/>
        <p:txBody>
          <a:bodyPr/>
          <a:lstStyle/>
          <a:p>
            <a:r>
              <a:rPr lang="en-US"/>
              <a:t>Vermont Department of Health</a:t>
            </a:r>
            <a:endParaRPr lang="en-US" dirty="0"/>
          </a:p>
        </p:txBody>
      </p:sp>
      <p:pic>
        <p:nvPicPr>
          <p:cNvPr id="4" name="Picture 3">
            <a:extLst>
              <a:ext uri="{FF2B5EF4-FFF2-40B4-BE49-F238E27FC236}">
                <a16:creationId xmlns:a16="http://schemas.microsoft.com/office/drawing/2014/main" id="{2E883DFB-8181-46B8-A6E1-E81F5CD13D3B}"/>
              </a:ext>
            </a:extLst>
          </p:cNvPr>
          <p:cNvPicPr>
            <a:picLocks noChangeAspect="1"/>
          </p:cNvPicPr>
          <p:nvPr/>
        </p:nvPicPr>
        <p:blipFill>
          <a:blip r:embed="rId2"/>
          <a:stretch>
            <a:fillRect/>
          </a:stretch>
        </p:blipFill>
        <p:spPr>
          <a:xfrm>
            <a:off x="16933" y="866775"/>
            <a:ext cx="9110617" cy="5124722"/>
          </a:xfrm>
          <a:prstGeom prst="rect">
            <a:avLst/>
          </a:prstGeom>
        </p:spPr>
      </p:pic>
    </p:spTree>
    <p:extLst>
      <p:ext uri="{BB962C8B-B14F-4D97-AF65-F5344CB8AC3E}">
        <p14:creationId xmlns:p14="http://schemas.microsoft.com/office/powerpoint/2010/main" val="245341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75D9-CC30-0143-AF07-FD59321C77B0}"/>
              </a:ext>
            </a:extLst>
          </p:cNvPr>
          <p:cNvSpPr>
            <a:spLocks noGrp="1"/>
          </p:cNvSpPr>
          <p:nvPr>
            <p:ph type="title"/>
          </p:nvPr>
        </p:nvSpPr>
        <p:spPr/>
        <p:txBody>
          <a:bodyPr/>
          <a:lstStyle/>
          <a:p>
            <a:r>
              <a:rPr lang="en-US" dirty="0"/>
              <a:t>Health Care Personnel - </a:t>
            </a:r>
            <a:r>
              <a:rPr lang="en-US" dirty="0" err="1"/>
              <a:t>Subprioritization</a:t>
            </a:r>
            <a:endParaRPr lang="en-US" dirty="0"/>
          </a:p>
        </p:txBody>
      </p:sp>
      <p:pic>
        <p:nvPicPr>
          <p:cNvPr id="7" name="Content Placeholder 6" descr="Graphical user interface, text, application&#10;&#10;Description automatically generated">
            <a:extLst>
              <a:ext uri="{FF2B5EF4-FFF2-40B4-BE49-F238E27FC236}">
                <a16:creationId xmlns:a16="http://schemas.microsoft.com/office/drawing/2014/main" id="{5888FE1B-1088-284B-9DA0-FB474B3E13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468"/>
          <a:stretch/>
        </p:blipFill>
        <p:spPr>
          <a:xfrm>
            <a:off x="22894" y="2081349"/>
            <a:ext cx="9098212" cy="3413760"/>
          </a:xfrm>
        </p:spPr>
      </p:pic>
      <p:sp>
        <p:nvSpPr>
          <p:cNvPr id="4" name="Slide Number Placeholder 3">
            <a:extLst>
              <a:ext uri="{FF2B5EF4-FFF2-40B4-BE49-F238E27FC236}">
                <a16:creationId xmlns:a16="http://schemas.microsoft.com/office/drawing/2014/main" id="{65CACE10-940B-8F44-B61E-B9DEF805C410}"/>
              </a:ext>
            </a:extLst>
          </p:cNvPr>
          <p:cNvSpPr>
            <a:spLocks noGrp="1"/>
          </p:cNvSpPr>
          <p:nvPr>
            <p:ph type="sldNum" sz="quarter" idx="4"/>
          </p:nvPr>
        </p:nvSpPr>
        <p:spPr/>
        <p:txBody>
          <a:bodyPr/>
          <a:lstStyle/>
          <a:p>
            <a:fld id="{820DBD16-8F52-45AC-8998-73485FE4613D}" type="slidenum">
              <a:rPr lang="en-US" smtClean="0"/>
              <a:pPr/>
              <a:t>13</a:t>
            </a:fld>
            <a:endParaRPr lang="en-US" dirty="0"/>
          </a:p>
        </p:txBody>
      </p:sp>
      <p:sp>
        <p:nvSpPr>
          <p:cNvPr id="5" name="Footer Placeholder 4">
            <a:extLst>
              <a:ext uri="{FF2B5EF4-FFF2-40B4-BE49-F238E27FC236}">
                <a16:creationId xmlns:a16="http://schemas.microsoft.com/office/drawing/2014/main" id="{BD574C66-CA10-4047-BD47-606BF579212D}"/>
              </a:ext>
            </a:extLst>
          </p:cNvPr>
          <p:cNvSpPr>
            <a:spLocks noGrp="1"/>
          </p:cNvSpPr>
          <p:nvPr>
            <p:ph type="ftr" sz="quarter" idx="3"/>
          </p:nvPr>
        </p:nvSpPr>
        <p:spPr/>
        <p:txBody>
          <a:bodyPr/>
          <a:lstStyle/>
          <a:p>
            <a:r>
              <a:rPr lang="en-US" dirty="0"/>
              <a:t>Vermont Department of Health</a:t>
            </a:r>
          </a:p>
        </p:txBody>
      </p:sp>
      <p:sp>
        <p:nvSpPr>
          <p:cNvPr id="3" name="TextBox 2">
            <a:extLst>
              <a:ext uri="{FF2B5EF4-FFF2-40B4-BE49-F238E27FC236}">
                <a16:creationId xmlns:a16="http://schemas.microsoft.com/office/drawing/2014/main" id="{4B2C241C-6C2B-4C92-A41C-1B1601DFF676}"/>
              </a:ext>
            </a:extLst>
          </p:cNvPr>
          <p:cNvSpPr txBox="1"/>
          <p:nvPr/>
        </p:nvSpPr>
        <p:spPr>
          <a:xfrm>
            <a:off x="374468" y="5701101"/>
            <a:ext cx="7942217" cy="369332"/>
          </a:xfrm>
          <a:prstGeom prst="rect">
            <a:avLst/>
          </a:prstGeom>
          <a:noFill/>
        </p:spPr>
        <p:txBody>
          <a:bodyPr wrap="square" rtlCol="0">
            <a:spAutoFit/>
          </a:bodyPr>
          <a:lstStyle/>
          <a:p>
            <a:r>
              <a:rPr lang="en-US" dirty="0"/>
              <a:t>MMWR: </a:t>
            </a:r>
            <a:r>
              <a:rPr lang="en-US" sz="1400" dirty="0">
                <a:hlinkClick r:id="rId3"/>
              </a:rPr>
              <a:t>https://www.cdc.gov/mmwr/volumes/69/wr/mm6949e1.htm?s_cid=mm6949e1_w</a:t>
            </a:r>
            <a:endParaRPr lang="en-US" sz="1400" dirty="0"/>
          </a:p>
        </p:txBody>
      </p:sp>
    </p:spTree>
    <p:extLst>
      <p:ext uri="{BB962C8B-B14F-4D97-AF65-F5344CB8AC3E}">
        <p14:creationId xmlns:p14="http://schemas.microsoft.com/office/powerpoint/2010/main" val="4005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5B74-B174-482E-9ECB-59058678C343}"/>
              </a:ext>
            </a:extLst>
          </p:cNvPr>
          <p:cNvSpPr>
            <a:spLocks noGrp="1"/>
          </p:cNvSpPr>
          <p:nvPr>
            <p:ph type="title"/>
          </p:nvPr>
        </p:nvSpPr>
        <p:spPr/>
        <p:txBody>
          <a:bodyPr/>
          <a:lstStyle/>
          <a:p>
            <a:r>
              <a:rPr lang="en-US" dirty="0"/>
              <a:t>Phase 1a Population</a:t>
            </a:r>
          </a:p>
        </p:txBody>
      </p:sp>
      <p:sp>
        <p:nvSpPr>
          <p:cNvPr id="4" name="Slide Number Placeholder 3">
            <a:extLst>
              <a:ext uri="{FF2B5EF4-FFF2-40B4-BE49-F238E27FC236}">
                <a16:creationId xmlns:a16="http://schemas.microsoft.com/office/drawing/2014/main" id="{FF007FED-2AD2-4845-BD0D-1E208B20A351}"/>
              </a:ext>
            </a:extLst>
          </p:cNvPr>
          <p:cNvSpPr>
            <a:spLocks noGrp="1"/>
          </p:cNvSpPr>
          <p:nvPr>
            <p:ph type="sldNum" sz="quarter" idx="4"/>
          </p:nvPr>
        </p:nvSpPr>
        <p:spPr/>
        <p:txBody>
          <a:bodyPr/>
          <a:lstStyle/>
          <a:p>
            <a:fld id="{820DBD16-8F52-45AC-8998-73485FE4613D}" type="slidenum">
              <a:rPr lang="en-US" smtClean="0"/>
              <a:pPr/>
              <a:t>14</a:t>
            </a:fld>
            <a:endParaRPr lang="en-US" dirty="0"/>
          </a:p>
        </p:txBody>
      </p:sp>
      <p:sp>
        <p:nvSpPr>
          <p:cNvPr id="5" name="Footer Placeholder 4">
            <a:extLst>
              <a:ext uri="{FF2B5EF4-FFF2-40B4-BE49-F238E27FC236}">
                <a16:creationId xmlns:a16="http://schemas.microsoft.com/office/drawing/2014/main" id="{9225D1D2-DFF9-4849-B9DC-C3109D8DDD06}"/>
              </a:ext>
            </a:extLst>
          </p:cNvPr>
          <p:cNvSpPr>
            <a:spLocks noGrp="1"/>
          </p:cNvSpPr>
          <p:nvPr>
            <p:ph type="ftr" sz="quarter" idx="3"/>
          </p:nvPr>
        </p:nvSpPr>
        <p:spPr/>
        <p:txBody>
          <a:bodyPr/>
          <a:lstStyle/>
          <a:p>
            <a:r>
              <a:rPr lang="en-US"/>
              <a:t>Vermont Department of Health</a:t>
            </a:r>
            <a:endParaRPr lang="en-US" dirty="0"/>
          </a:p>
        </p:txBody>
      </p:sp>
      <p:graphicFrame>
        <p:nvGraphicFramePr>
          <p:cNvPr id="16" name="Content Placeholder 15">
            <a:extLst>
              <a:ext uri="{FF2B5EF4-FFF2-40B4-BE49-F238E27FC236}">
                <a16:creationId xmlns:a16="http://schemas.microsoft.com/office/drawing/2014/main" id="{C91A0728-BFBB-4433-80D7-C76FC2E66BCD}"/>
              </a:ext>
            </a:extLst>
          </p:cNvPr>
          <p:cNvGraphicFramePr>
            <a:graphicFrameLocks noGrp="1" noChangeAspect="1"/>
          </p:cNvGraphicFramePr>
          <p:nvPr>
            <p:ph idx="1"/>
            <p:extLst>
              <p:ext uri="{D42A27DB-BD31-4B8C-83A1-F6EECF244321}">
                <p14:modId xmlns:p14="http://schemas.microsoft.com/office/powerpoint/2010/main" val="97584669"/>
              </p:ext>
            </p:extLst>
          </p:nvPr>
        </p:nvGraphicFramePr>
        <p:xfrm>
          <a:off x="1009650" y="2201069"/>
          <a:ext cx="7124700" cy="3600450"/>
        </p:xfrm>
        <a:graphic>
          <a:graphicData uri="http://schemas.openxmlformats.org/drawingml/2006/table">
            <a:tbl>
              <a:tblPr/>
              <a:tblGrid>
                <a:gridCol w="6515100">
                  <a:extLst>
                    <a:ext uri="{9D8B030D-6E8A-4147-A177-3AD203B41FA5}">
                      <a16:colId xmlns:a16="http://schemas.microsoft.com/office/drawing/2014/main" val="2457578289"/>
                    </a:ext>
                  </a:extLst>
                </a:gridCol>
                <a:gridCol w="609600">
                  <a:extLst>
                    <a:ext uri="{9D8B030D-6E8A-4147-A177-3AD203B41FA5}">
                      <a16:colId xmlns:a16="http://schemas.microsoft.com/office/drawing/2014/main" val="1903840763"/>
                    </a:ext>
                  </a:extLst>
                </a:gridCol>
              </a:tblGrid>
              <a:tr h="257175">
                <a:tc>
                  <a:txBody>
                    <a:bodyPr/>
                    <a:lstStyle/>
                    <a:p>
                      <a:pPr algn="l" fontAlgn="ctr"/>
                      <a:r>
                        <a:rPr lang="en-US" sz="1100" b="1" i="0" u="none" strike="noStrike" dirty="0">
                          <a:solidFill>
                            <a:srgbClr val="000000"/>
                          </a:solidFill>
                          <a:effectLst/>
                          <a:latin typeface="Calibri" panose="020F0502020204030204" pitchFamily="34" charset="0"/>
                        </a:rPr>
                        <a:t>Long-term Care Workers </a:t>
                      </a:r>
                    </a:p>
                  </a:txBody>
                  <a:tcPr marL="9525" marR="9525" marT="9525" marB="0" anchor="ctr">
                    <a:lnL>
                      <a:noFill/>
                    </a:lnL>
                    <a:lnR>
                      <a:noFill/>
                    </a:lnR>
                    <a:lnT>
                      <a:noFill/>
                    </a:lnT>
                    <a:lnB w="12700" cap="flat" cmpd="sng" algn="ctr">
                      <a:solidFill>
                        <a:srgbClr val="8EA9DB"/>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Calibri" panose="020F0502020204030204" pitchFamily="34" charset="0"/>
                        </a:rPr>
                        <a:t>13,636 </a:t>
                      </a:r>
                    </a:p>
                  </a:txBody>
                  <a:tcPr marL="9525" marR="9525" marT="9525" marB="0" anchor="ctr">
                    <a:lnL>
                      <a:noFill/>
                    </a:lnL>
                    <a:lnR>
                      <a:noFill/>
                    </a:lnR>
                    <a:lnT>
                      <a:noFill/>
                    </a:lnT>
                    <a:lnB w="1270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91808207"/>
                  </a:ext>
                </a:extLst>
              </a:tr>
              <a:tr h="257175">
                <a:tc>
                  <a:txBody>
                    <a:bodyPr/>
                    <a:lstStyle/>
                    <a:p>
                      <a:pPr algn="l" fontAlgn="ctr"/>
                      <a:r>
                        <a:rPr lang="en-US" sz="1100" b="0" i="0" u="none" strike="noStrike" dirty="0">
                          <a:solidFill>
                            <a:srgbClr val="000000"/>
                          </a:solidFill>
                          <a:effectLst/>
                          <a:latin typeface="Calibri" panose="020F0502020204030204" pitchFamily="34" charset="0"/>
                        </a:rPr>
                        <a:t>Licensed healthcare workers </a:t>
                      </a:r>
                    </a:p>
                  </a:txBody>
                  <a:tcPr marL="85725" marR="9525" marT="9525" marB="0" anchor="ctr">
                    <a:lnL>
                      <a:noFill/>
                    </a:lnL>
                    <a:lnR>
                      <a:noFill/>
                    </a:lnR>
                    <a:lnT w="12700" cap="flat" cmpd="sng" algn="ctr">
                      <a:solidFill>
                        <a:srgbClr val="8EA9DB"/>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3,174 </a:t>
                      </a:r>
                    </a:p>
                  </a:txBody>
                  <a:tcPr marL="9525" marR="9525" marT="9525" marB="0" anchor="ctr">
                    <a:lnL>
                      <a:noFill/>
                    </a:lnL>
                    <a:lnR>
                      <a:noFill/>
                    </a:lnR>
                    <a:lnT w="1270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783817256"/>
                  </a:ext>
                </a:extLst>
              </a:tr>
              <a:tr h="257175">
                <a:tc>
                  <a:txBody>
                    <a:bodyPr/>
                    <a:lstStyle/>
                    <a:p>
                      <a:pPr algn="l" fontAlgn="ctr"/>
                      <a:r>
                        <a:rPr lang="en-US" sz="1100" b="0" i="0" u="none" strike="noStrike">
                          <a:solidFill>
                            <a:srgbClr val="000000"/>
                          </a:solidFill>
                          <a:effectLst/>
                          <a:latin typeface="Calibri" panose="020F0502020204030204" pitchFamily="34" charset="0"/>
                        </a:rPr>
                        <a:t>Direct care, non-licensed healthcare workers </a:t>
                      </a:r>
                    </a:p>
                  </a:txBody>
                  <a:tcPr marL="857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3,353 </a:t>
                      </a:r>
                    </a:p>
                  </a:txBody>
                  <a:tcPr marL="9525" marR="9525" marT="9525" marB="0" anchor="ctr">
                    <a:lnL>
                      <a:noFill/>
                    </a:lnL>
                    <a:lnR>
                      <a:noFill/>
                    </a:lnR>
                    <a:lnT>
                      <a:noFill/>
                    </a:lnT>
                    <a:lnB>
                      <a:noFill/>
                    </a:lnB>
                  </a:tcPr>
                </a:tc>
                <a:extLst>
                  <a:ext uri="{0D108BD9-81ED-4DB2-BD59-A6C34878D82A}">
                    <a16:rowId xmlns:a16="http://schemas.microsoft.com/office/drawing/2014/main" val="138691709"/>
                  </a:ext>
                </a:extLst>
              </a:tr>
              <a:tr h="257175">
                <a:tc>
                  <a:txBody>
                    <a:bodyPr/>
                    <a:lstStyle/>
                    <a:p>
                      <a:pPr algn="l" fontAlgn="ctr"/>
                      <a:r>
                        <a:rPr lang="en-US" sz="1100" b="0" i="0" u="none" strike="noStrike">
                          <a:solidFill>
                            <a:srgbClr val="000000"/>
                          </a:solidFill>
                          <a:effectLst/>
                          <a:latin typeface="Calibri" panose="020F0502020204030204" pitchFamily="34" charset="0"/>
                        </a:rPr>
                        <a:t>Other staff </a:t>
                      </a:r>
                    </a:p>
                  </a:txBody>
                  <a:tcPr marL="857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1,765 </a:t>
                      </a:r>
                    </a:p>
                  </a:txBody>
                  <a:tcPr marL="9525" marR="9525" marT="9525" marB="0" anchor="ctr">
                    <a:lnL>
                      <a:noFill/>
                    </a:lnL>
                    <a:lnR>
                      <a:noFill/>
                    </a:lnR>
                    <a:lnT>
                      <a:noFill/>
                    </a:lnT>
                    <a:lnB>
                      <a:noFill/>
                    </a:lnB>
                  </a:tcPr>
                </a:tc>
                <a:extLst>
                  <a:ext uri="{0D108BD9-81ED-4DB2-BD59-A6C34878D82A}">
                    <a16:rowId xmlns:a16="http://schemas.microsoft.com/office/drawing/2014/main" val="1846092823"/>
                  </a:ext>
                </a:extLst>
              </a:tr>
              <a:tr h="257175">
                <a:tc>
                  <a:txBody>
                    <a:bodyPr/>
                    <a:lstStyle/>
                    <a:p>
                      <a:pPr algn="l" fontAlgn="ctr"/>
                      <a:r>
                        <a:rPr lang="en-US" sz="1100" b="0" i="0" u="none" strike="noStrike" dirty="0">
                          <a:solidFill>
                            <a:srgbClr val="000000"/>
                          </a:solidFill>
                          <a:effectLst/>
                          <a:latin typeface="Calibri" panose="020F0502020204030204" pitchFamily="34" charset="0"/>
                        </a:rPr>
                        <a:t>Residents </a:t>
                      </a:r>
                    </a:p>
                  </a:txBody>
                  <a:tcPr marL="857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5,344 </a:t>
                      </a:r>
                    </a:p>
                  </a:txBody>
                  <a:tcPr marL="9525" marR="9525" marT="9525" marB="0" anchor="ctr">
                    <a:lnL>
                      <a:noFill/>
                    </a:lnL>
                    <a:lnR>
                      <a:noFill/>
                    </a:lnR>
                    <a:lnT>
                      <a:noFill/>
                    </a:lnT>
                    <a:lnB>
                      <a:noFill/>
                    </a:lnB>
                  </a:tcPr>
                </a:tc>
                <a:extLst>
                  <a:ext uri="{0D108BD9-81ED-4DB2-BD59-A6C34878D82A}">
                    <a16:rowId xmlns:a16="http://schemas.microsoft.com/office/drawing/2014/main" val="130892993"/>
                  </a:ext>
                </a:extLst>
              </a:tr>
              <a:tr h="257175">
                <a:tc>
                  <a:txBody>
                    <a:bodyPr/>
                    <a:lstStyle/>
                    <a:p>
                      <a:pPr algn="l" fontAlgn="ctr"/>
                      <a:r>
                        <a:rPr lang="en-US" sz="1100" b="1" i="0" u="none" strike="noStrike">
                          <a:solidFill>
                            <a:srgbClr val="000000"/>
                          </a:solidFill>
                          <a:effectLst/>
                          <a:latin typeface="Calibri" panose="020F0502020204030204" pitchFamily="34" charset="0"/>
                        </a:rPr>
                        <a:t>Hospital Workers </a:t>
                      </a:r>
                    </a:p>
                  </a:txBody>
                  <a:tcPr marL="9525" marR="9525" marT="9525" marB="0" anchor="ctr">
                    <a:lnL>
                      <a:noFill/>
                    </a:lnL>
                    <a:lnR>
                      <a:noFill/>
                    </a:lnR>
                    <a:lnT>
                      <a:noFill/>
                    </a:lnT>
                    <a:lnB w="12700" cap="flat" cmpd="sng" algn="ctr">
                      <a:solidFill>
                        <a:srgbClr val="8EA9DB"/>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Calibri" panose="020F0502020204030204" pitchFamily="34" charset="0"/>
                        </a:rPr>
                        <a:t>19,555 </a:t>
                      </a:r>
                    </a:p>
                  </a:txBody>
                  <a:tcPr marL="9525" marR="9525" marT="9525" marB="0" anchor="ctr">
                    <a:lnL>
                      <a:noFill/>
                    </a:lnL>
                    <a:lnR>
                      <a:noFill/>
                    </a:lnR>
                    <a:lnT>
                      <a:noFill/>
                    </a:lnT>
                    <a:lnB w="1270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571207859"/>
                  </a:ext>
                </a:extLst>
              </a:tr>
              <a:tr h="257175">
                <a:tc>
                  <a:txBody>
                    <a:bodyPr/>
                    <a:lstStyle/>
                    <a:p>
                      <a:pPr algn="l" fontAlgn="ctr"/>
                      <a:r>
                        <a:rPr lang="en-US" sz="1100" b="0" i="0" u="none" strike="noStrike">
                          <a:solidFill>
                            <a:srgbClr val="000000"/>
                          </a:solidFill>
                          <a:effectLst/>
                          <a:latin typeface="Calibri" panose="020F0502020204030204" pitchFamily="34" charset="0"/>
                        </a:rPr>
                        <a:t>Healthcare and Support Staff primarily located in the ED, ICU, or providing care to COVID patients </a:t>
                      </a:r>
                    </a:p>
                  </a:txBody>
                  <a:tcPr marL="85725" marR="9525" marT="9525" marB="0" anchor="ctr">
                    <a:lnL>
                      <a:noFill/>
                    </a:lnL>
                    <a:lnR>
                      <a:noFill/>
                    </a:lnR>
                    <a:lnT w="12700" cap="flat" cmpd="sng" algn="ctr">
                      <a:solidFill>
                        <a:srgbClr val="8EA9DB"/>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4,916 </a:t>
                      </a:r>
                    </a:p>
                  </a:txBody>
                  <a:tcPr marL="9525" marR="9525" marT="9525" marB="0" anchor="ctr">
                    <a:lnL>
                      <a:noFill/>
                    </a:lnL>
                    <a:lnR>
                      <a:noFill/>
                    </a:lnR>
                    <a:lnT w="1270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3343478310"/>
                  </a:ext>
                </a:extLst>
              </a:tr>
              <a:tr h="257175">
                <a:tc>
                  <a:txBody>
                    <a:bodyPr/>
                    <a:lstStyle/>
                    <a:p>
                      <a:pPr algn="l" fontAlgn="ctr"/>
                      <a:r>
                        <a:rPr lang="en-US" sz="1100" b="0" i="0" u="none" strike="noStrike" dirty="0">
                          <a:solidFill>
                            <a:srgbClr val="000000"/>
                          </a:solidFill>
                          <a:effectLst/>
                          <a:latin typeface="Calibri" panose="020F0502020204030204" pitchFamily="34" charset="0"/>
                        </a:rPr>
                        <a:t>Support Staff not in ED, ICU, or COVID Care </a:t>
                      </a:r>
                    </a:p>
                  </a:txBody>
                  <a:tcPr marL="857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5,512 </a:t>
                      </a:r>
                    </a:p>
                  </a:txBody>
                  <a:tcPr marL="9525" marR="9525" marT="9525" marB="0" anchor="ctr">
                    <a:lnL>
                      <a:noFill/>
                    </a:lnL>
                    <a:lnR>
                      <a:noFill/>
                    </a:lnR>
                    <a:lnT>
                      <a:noFill/>
                    </a:lnT>
                    <a:lnB>
                      <a:noFill/>
                    </a:lnB>
                  </a:tcPr>
                </a:tc>
                <a:extLst>
                  <a:ext uri="{0D108BD9-81ED-4DB2-BD59-A6C34878D82A}">
                    <a16:rowId xmlns:a16="http://schemas.microsoft.com/office/drawing/2014/main" val="2200543126"/>
                  </a:ext>
                </a:extLst>
              </a:tr>
              <a:tr h="257175">
                <a:tc>
                  <a:txBody>
                    <a:bodyPr/>
                    <a:lstStyle/>
                    <a:p>
                      <a:pPr algn="l" fontAlgn="ctr"/>
                      <a:r>
                        <a:rPr lang="en-US" sz="1100" b="0" i="0" u="none" strike="noStrike">
                          <a:solidFill>
                            <a:srgbClr val="000000"/>
                          </a:solidFill>
                          <a:effectLst/>
                          <a:latin typeface="Calibri" panose="020F0502020204030204" pitchFamily="34" charset="0"/>
                        </a:rPr>
                        <a:t>Healthcare Workers not in ED, ICU, and COVID Care </a:t>
                      </a:r>
                    </a:p>
                  </a:txBody>
                  <a:tcPr marL="857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9,127 </a:t>
                      </a:r>
                    </a:p>
                  </a:txBody>
                  <a:tcPr marL="9525" marR="9525" marT="9525" marB="0" anchor="ctr">
                    <a:lnL>
                      <a:noFill/>
                    </a:lnL>
                    <a:lnR>
                      <a:noFill/>
                    </a:lnR>
                    <a:lnT>
                      <a:noFill/>
                    </a:lnT>
                    <a:lnB>
                      <a:noFill/>
                    </a:lnB>
                  </a:tcPr>
                </a:tc>
                <a:extLst>
                  <a:ext uri="{0D108BD9-81ED-4DB2-BD59-A6C34878D82A}">
                    <a16:rowId xmlns:a16="http://schemas.microsoft.com/office/drawing/2014/main" val="3813053504"/>
                  </a:ext>
                </a:extLst>
              </a:tr>
              <a:tr h="257175">
                <a:tc>
                  <a:txBody>
                    <a:bodyPr/>
                    <a:lstStyle/>
                    <a:p>
                      <a:pPr algn="l" fontAlgn="ctr"/>
                      <a:r>
                        <a:rPr lang="en-US" sz="1100" b="1" i="0" u="none" strike="noStrike">
                          <a:solidFill>
                            <a:srgbClr val="000000"/>
                          </a:solidFill>
                          <a:effectLst/>
                          <a:latin typeface="Calibri" panose="020F0502020204030204" pitchFamily="34" charset="0"/>
                        </a:rPr>
                        <a:t>Other Healthcare Providers </a:t>
                      </a:r>
                    </a:p>
                  </a:txBody>
                  <a:tcPr marL="9525" marR="9525" marT="9525" marB="0" anchor="ctr">
                    <a:lnL>
                      <a:noFill/>
                    </a:lnL>
                    <a:lnR>
                      <a:noFill/>
                    </a:lnR>
                    <a:lnT>
                      <a:noFill/>
                    </a:lnT>
                    <a:lnB w="12700" cap="flat" cmpd="sng" algn="ctr">
                      <a:solidFill>
                        <a:srgbClr val="8EA9DB"/>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Calibri" panose="020F0502020204030204" pitchFamily="34" charset="0"/>
                        </a:rPr>
                        <a:t>26,519 </a:t>
                      </a:r>
                    </a:p>
                  </a:txBody>
                  <a:tcPr marL="9525" marR="9525" marT="9525" marB="0" anchor="ctr">
                    <a:lnL>
                      <a:noFill/>
                    </a:lnL>
                    <a:lnR>
                      <a:noFill/>
                    </a:lnR>
                    <a:lnT>
                      <a:noFill/>
                    </a:lnT>
                    <a:lnB w="1270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02573732"/>
                  </a:ext>
                </a:extLst>
              </a:tr>
              <a:tr h="257175">
                <a:tc>
                  <a:txBody>
                    <a:bodyPr/>
                    <a:lstStyle/>
                    <a:p>
                      <a:pPr algn="l" fontAlgn="ctr"/>
                      <a:r>
                        <a:rPr lang="en-US" sz="1100" b="0" i="0" u="none" strike="noStrike">
                          <a:solidFill>
                            <a:srgbClr val="000000"/>
                          </a:solidFill>
                          <a:effectLst/>
                          <a:latin typeface="Calibri" panose="020F0502020204030204" pitchFamily="34" charset="0"/>
                        </a:rPr>
                        <a:t>EMS Workers </a:t>
                      </a:r>
                    </a:p>
                  </a:txBody>
                  <a:tcPr marL="85725" marR="9525" marT="9525" marB="0" anchor="ctr">
                    <a:lnL>
                      <a:noFill/>
                    </a:lnL>
                    <a:lnR>
                      <a:noFill/>
                    </a:lnR>
                    <a:lnT w="12700" cap="flat" cmpd="sng" algn="ctr">
                      <a:solidFill>
                        <a:srgbClr val="8EA9DB"/>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2,630 </a:t>
                      </a:r>
                    </a:p>
                  </a:txBody>
                  <a:tcPr marL="9525" marR="9525" marT="9525" marB="0" anchor="ctr">
                    <a:lnL>
                      <a:noFill/>
                    </a:lnL>
                    <a:lnR>
                      <a:noFill/>
                    </a:lnR>
                    <a:lnT w="1270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787461948"/>
                  </a:ext>
                </a:extLst>
              </a:tr>
              <a:tr h="257175">
                <a:tc>
                  <a:txBody>
                    <a:bodyPr/>
                    <a:lstStyle/>
                    <a:p>
                      <a:pPr algn="l" fontAlgn="ctr"/>
                      <a:r>
                        <a:rPr lang="en-US" sz="1100" b="0" i="0" u="none" strike="noStrike">
                          <a:solidFill>
                            <a:srgbClr val="000000"/>
                          </a:solidFill>
                          <a:effectLst/>
                          <a:latin typeface="Calibri" panose="020F0502020204030204" pitchFamily="34" charset="0"/>
                        </a:rPr>
                        <a:t>Home Health Workers </a:t>
                      </a:r>
                    </a:p>
                  </a:txBody>
                  <a:tcPr marL="857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10,934 </a:t>
                      </a:r>
                    </a:p>
                  </a:txBody>
                  <a:tcPr marL="9525" marR="9525" marT="9525" marB="0" anchor="ctr">
                    <a:lnL>
                      <a:noFill/>
                    </a:lnL>
                    <a:lnR>
                      <a:noFill/>
                    </a:lnR>
                    <a:lnT>
                      <a:noFill/>
                    </a:lnT>
                    <a:lnB>
                      <a:noFill/>
                    </a:lnB>
                  </a:tcPr>
                </a:tc>
                <a:extLst>
                  <a:ext uri="{0D108BD9-81ED-4DB2-BD59-A6C34878D82A}">
                    <a16:rowId xmlns:a16="http://schemas.microsoft.com/office/drawing/2014/main" val="2002555296"/>
                  </a:ext>
                </a:extLst>
              </a:tr>
              <a:tr h="257175">
                <a:tc>
                  <a:txBody>
                    <a:bodyPr/>
                    <a:lstStyle/>
                    <a:p>
                      <a:pPr algn="l" fontAlgn="ctr"/>
                      <a:r>
                        <a:rPr lang="en-US" sz="1100" b="0" i="0" u="none" strike="noStrike">
                          <a:solidFill>
                            <a:srgbClr val="000000"/>
                          </a:solidFill>
                          <a:effectLst/>
                          <a:latin typeface="Calibri" panose="020F0502020204030204" pitchFamily="34" charset="0"/>
                        </a:rPr>
                        <a:t>Other Healthcare Workers </a:t>
                      </a:r>
                    </a:p>
                  </a:txBody>
                  <a:tcPr marL="85725" marR="9525" marT="9525" marB="0" anchor="ctr">
                    <a:lnL>
                      <a:noFill/>
                    </a:lnL>
                    <a:lnR>
                      <a:noFill/>
                    </a:lnR>
                    <a:lnT>
                      <a:noFill/>
                    </a:lnT>
                    <a:lnB w="12700" cap="flat" cmpd="sng" algn="ctr">
                      <a:solidFill>
                        <a:srgbClr val="8EA9DB"/>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12,955 </a:t>
                      </a:r>
                    </a:p>
                  </a:txBody>
                  <a:tcPr marL="9525" marR="9525" marT="9525" marB="0" anchor="ctr">
                    <a:lnL>
                      <a:noFill/>
                    </a:lnL>
                    <a:lnR>
                      <a:noFill/>
                    </a:lnR>
                    <a:lnT>
                      <a:noFill/>
                    </a:lnT>
                    <a:lnB w="1270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34582681"/>
                  </a:ext>
                </a:extLst>
              </a:tr>
              <a:tr h="257175">
                <a:tc>
                  <a:txBody>
                    <a:bodyPr/>
                    <a:lstStyle/>
                    <a:p>
                      <a:pPr algn="l" fontAlgn="ctr"/>
                      <a:r>
                        <a:rPr lang="en-US" sz="1100" b="1" i="0" u="none" strike="noStrike">
                          <a:solidFill>
                            <a:srgbClr val="000000"/>
                          </a:solidFill>
                          <a:effectLst/>
                          <a:latin typeface="Calibri" panose="020F0502020204030204" pitchFamily="34" charset="0"/>
                        </a:rPr>
                        <a:t>Grand Total </a:t>
                      </a:r>
                    </a:p>
                  </a:txBody>
                  <a:tcPr marL="9525" marR="9525" marT="9525" marB="0" anchor="ctr">
                    <a:lnL>
                      <a:noFill/>
                    </a:lnL>
                    <a:lnR>
                      <a:noFill/>
                    </a:lnR>
                    <a:lnT w="12700" cap="flat" cmpd="sng" algn="ctr">
                      <a:solidFill>
                        <a:srgbClr val="8EA9DB"/>
                      </a:solidFill>
                      <a:prstDash val="solid"/>
                      <a:round/>
                      <a:headEnd type="none" w="med" len="med"/>
                      <a:tailEnd type="none" w="med" len="med"/>
                    </a:lnT>
                    <a:lnB>
                      <a:noFill/>
                    </a:lnB>
                    <a:solidFill>
                      <a:srgbClr val="D9E1F2"/>
                    </a:solidFill>
                  </a:tcPr>
                </a:tc>
                <a:tc>
                  <a:txBody>
                    <a:bodyPr/>
                    <a:lstStyle/>
                    <a:p>
                      <a:pPr algn="r" fontAlgn="ctr"/>
                      <a:r>
                        <a:rPr lang="en-US" sz="1100" b="1" i="0" u="none" strike="noStrike" dirty="0">
                          <a:solidFill>
                            <a:srgbClr val="000000"/>
                          </a:solidFill>
                          <a:effectLst/>
                          <a:latin typeface="Calibri" panose="020F0502020204030204" pitchFamily="34" charset="0"/>
                        </a:rPr>
                        <a:t>59,710 </a:t>
                      </a:r>
                    </a:p>
                  </a:txBody>
                  <a:tcPr marL="9525" marR="9525" marT="9525" marB="0" anchor="ctr">
                    <a:lnL>
                      <a:noFill/>
                    </a:lnL>
                    <a:lnR>
                      <a:noFill/>
                    </a:lnR>
                    <a:lnT w="1270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733219093"/>
                  </a:ext>
                </a:extLst>
              </a:tr>
            </a:tbl>
          </a:graphicData>
        </a:graphic>
      </p:graphicFrame>
    </p:spTree>
    <p:extLst>
      <p:ext uri="{BB962C8B-B14F-4D97-AF65-F5344CB8AC3E}">
        <p14:creationId xmlns:p14="http://schemas.microsoft.com/office/powerpoint/2010/main" val="59141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4511-26B4-45EC-A450-CBD9879272A9}"/>
              </a:ext>
            </a:extLst>
          </p:cNvPr>
          <p:cNvSpPr>
            <a:spLocks noGrp="1"/>
          </p:cNvSpPr>
          <p:nvPr>
            <p:ph type="title"/>
          </p:nvPr>
        </p:nvSpPr>
        <p:spPr/>
        <p:txBody>
          <a:bodyPr/>
          <a:lstStyle/>
          <a:p>
            <a:r>
              <a:rPr lang="en-US" dirty="0"/>
              <a:t>Proposed Phase 1a</a:t>
            </a:r>
          </a:p>
        </p:txBody>
      </p:sp>
      <p:sp>
        <p:nvSpPr>
          <p:cNvPr id="3" name="Content Placeholder 2">
            <a:extLst>
              <a:ext uri="{FF2B5EF4-FFF2-40B4-BE49-F238E27FC236}">
                <a16:creationId xmlns:a16="http://schemas.microsoft.com/office/drawing/2014/main" id="{97DC70D1-3E69-4A2A-952B-B7C2D5BA6D9F}"/>
              </a:ext>
            </a:extLst>
          </p:cNvPr>
          <p:cNvSpPr>
            <a:spLocks noGrp="1"/>
          </p:cNvSpPr>
          <p:nvPr>
            <p:ph idx="1"/>
          </p:nvPr>
        </p:nvSpPr>
        <p:spPr/>
        <p: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Phase 1A:  Health care workers (HCW) likely to be exposed/treat COVID-19 patients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Long-term care facility residents and staff who have patient contact</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Clinical and support staff who have patient contact– priority should be given to the following groups:</a:t>
            </a:r>
          </a:p>
          <a:p>
            <a:pPr marL="728663" lvl="1" indent="-342900">
              <a:lnSpc>
                <a:spcPct val="115000"/>
              </a:lnSpc>
              <a:spcBef>
                <a:spcPts val="0"/>
              </a:spcBef>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HCW (all classes including support personnel) primarily located in the ED and ICU, providing care to COVID patients</a:t>
            </a:r>
          </a:p>
          <a:p>
            <a:pPr marL="728663" lvl="1" indent="-342900">
              <a:lnSpc>
                <a:spcPct val="115000"/>
              </a:lnSpc>
              <a:spcBef>
                <a:spcPts val="0"/>
              </a:spcBef>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EMS with patient contact</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ymbol" panose="05050102010706020507" pitchFamily="18" charset="2"/>
              </a:rPr>
              <a:t>Home health care clinical staff and caregivers who have contact with multiple patients/vulnerable people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ymbol" panose="05050102010706020507" pitchFamily="18" charset="2"/>
              </a:rPr>
              <a:t>Other health care providers/staff who have patient contact </a:t>
            </a:r>
          </a:p>
          <a:p>
            <a:endParaRPr lang="en-US" dirty="0"/>
          </a:p>
        </p:txBody>
      </p:sp>
      <p:sp>
        <p:nvSpPr>
          <p:cNvPr id="4" name="Slide Number Placeholder 3">
            <a:extLst>
              <a:ext uri="{FF2B5EF4-FFF2-40B4-BE49-F238E27FC236}">
                <a16:creationId xmlns:a16="http://schemas.microsoft.com/office/drawing/2014/main" id="{1C0D07CD-44D2-4E80-85A4-764633B51EAF}"/>
              </a:ext>
            </a:extLst>
          </p:cNvPr>
          <p:cNvSpPr>
            <a:spLocks noGrp="1"/>
          </p:cNvSpPr>
          <p:nvPr>
            <p:ph type="sldNum" sz="quarter" idx="4"/>
          </p:nvPr>
        </p:nvSpPr>
        <p:spPr/>
        <p:txBody>
          <a:bodyPr/>
          <a:lstStyle/>
          <a:p>
            <a:fld id="{820DBD16-8F52-45AC-8998-73485FE4613D}" type="slidenum">
              <a:rPr lang="en-US" smtClean="0"/>
              <a:pPr/>
              <a:t>15</a:t>
            </a:fld>
            <a:endParaRPr lang="en-US" dirty="0"/>
          </a:p>
        </p:txBody>
      </p:sp>
      <p:sp>
        <p:nvSpPr>
          <p:cNvPr id="5" name="Footer Placeholder 4">
            <a:extLst>
              <a:ext uri="{FF2B5EF4-FFF2-40B4-BE49-F238E27FC236}">
                <a16:creationId xmlns:a16="http://schemas.microsoft.com/office/drawing/2014/main" id="{4E05A68B-37C0-4ED9-AC0C-7BC9FD9AF877}"/>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93694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3848-7736-4488-8D6D-6E944C3F095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702B881-F9CC-4693-9C82-3DA3CDED3931}"/>
              </a:ext>
            </a:extLst>
          </p:cNvPr>
          <p:cNvSpPr>
            <a:spLocks noGrp="1"/>
          </p:cNvSpPr>
          <p:nvPr>
            <p:ph idx="1"/>
          </p:nvPr>
        </p:nvSpPr>
        <p:spPr/>
        <p:txBody>
          <a:bodyPr/>
          <a:lstStyle/>
          <a:p>
            <a:pPr marL="400050" marR="0" indent="-400050">
              <a:lnSpc>
                <a:spcPct val="150000"/>
              </a:lnSpc>
              <a:spcBef>
                <a:spcPts val="0"/>
              </a:spcBef>
              <a:spcAft>
                <a:spcPts val="0"/>
              </a:spcAft>
              <a:buFont typeface="+mj-lt"/>
              <a:buAutoNum type="romanUcPeriod"/>
            </a:pPr>
            <a:r>
              <a:rPr lang="en-US" sz="1800" dirty="0">
                <a:solidFill>
                  <a:srgbClr val="000000"/>
                </a:solidFill>
                <a:effectLst/>
                <a:latin typeface="Calibri" panose="020F0502020204030204" pitchFamily="34" charset="0"/>
                <a:ea typeface="Calibri" panose="020F0502020204030204" pitchFamily="34" charset="0"/>
              </a:rPr>
              <a:t>Updates on EUAs and Vaccine Timing</a:t>
            </a:r>
          </a:p>
          <a:p>
            <a:pPr marL="400050" marR="0" indent="-400050">
              <a:lnSpc>
                <a:spcPct val="150000"/>
              </a:lnSpc>
              <a:spcBef>
                <a:spcPts val="0"/>
              </a:spcBef>
              <a:spcAft>
                <a:spcPts val="0"/>
              </a:spcAft>
              <a:buFont typeface="+mj-lt"/>
              <a:buAutoNum type="romanUcPeriod"/>
            </a:pPr>
            <a:r>
              <a:rPr lang="en-US" sz="1800" dirty="0">
                <a:solidFill>
                  <a:srgbClr val="000000"/>
                </a:solidFill>
                <a:latin typeface="Calibri" panose="020F0502020204030204" pitchFamily="34" charset="0"/>
                <a:ea typeface="Calibri" panose="020F0502020204030204" pitchFamily="34" charset="0"/>
              </a:rPr>
              <a:t>Federal Pharmacy Program</a:t>
            </a:r>
          </a:p>
          <a:p>
            <a:pPr marL="400050" indent="-400050">
              <a:lnSpc>
                <a:spcPct val="150000"/>
              </a:lnSpc>
              <a:spcBef>
                <a:spcPts val="0"/>
              </a:spcBef>
              <a:buFont typeface="+mj-lt"/>
              <a:buAutoNum type="romanUcPeriod"/>
            </a:pPr>
            <a:r>
              <a:rPr lang="en-US" sz="1800" dirty="0">
                <a:solidFill>
                  <a:srgbClr val="000000"/>
                </a:solidFill>
                <a:latin typeface="Calibri" panose="020F0502020204030204" pitchFamily="34" charset="0"/>
                <a:ea typeface="Calibri" panose="020F0502020204030204" pitchFamily="34" charset="0"/>
              </a:rPr>
              <a:t>Updates from Advisory Committee on Immunization Practices (ACIP)</a:t>
            </a:r>
            <a:endParaRPr lang="en-US" sz="1800" dirty="0">
              <a:effectLst/>
              <a:latin typeface="Calibri" panose="020F0502020204030204" pitchFamily="34" charset="0"/>
              <a:ea typeface="Calibri" panose="020F0502020204030204" pitchFamily="34" charset="0"/>
            </a:endParaRPr>
          </a:p>
          <a:p>
            <a:pPr marL="400050" marR="0" indent="-400050">
              <a:lnSpc>
                <a:spcPct val="150000"/>
              </a:lnSpc>
              <a:spcBef>
                <a:spcPts val="0"/>
              </a:spcBef>
              <a:spcAft>
                <a:spcPts val="0"/>
              </a:spcAft>
              <a:buFont typeface="+mj-lt"/>
              <a:buAutoNum type="romanUcPeriod"/>
            </a:pPr>
            <a:r>
              <a:rPr lang="en-US" sz="1800" dirty="0">
                <a:solidFill>
                  <a:srgbClr val="000000"/>
                </a:solidFill>
                <a:effectLst/>
                <a:latin typeface="Calibri" panose="020F0502020204030204" pitchFamily="34" charset="0"/>
                <a:ea typeface="Calibri" panose="020F0502020204030204" pitchFamily="34" charset="0"/>
              </a:rPr>
              <a:t>Update on numbers in 1A</a:t>
            </a:r>
            <a:endParaRPr lang="en-US" sz="1800" dirty="0">
              <a:effectLst/>
              <a:latin typeface="Calibri" panose="020F0502020204030204" pitchFamily="34" charset="0"/>
              <a:ea typeface="Calibri" panose="020F0502020204030204" pitchFamily="34" charset="0"/>
            </a:endParaRPr>
          </a:p>
          <a:p>
            <a:pPr marL="400050" marR="0" indent="-400050">
              <a:lnSpc>
                <a:spcPct val="150000"/>
              </a:lnSpc>
              <a:spcBef>
                <a:spcPts val="0"/>
              </a:spcBef>
              <a:spcAft>
                <a:spcPts val="0"/>
              </a:spcAft>
              <a:buFont typeface="+mj-lt"/>
              <a:buAutoNum type="romanUcPeriod"/>
            </a:pPr>
            <a:r>
              <a:rPr lang="en-US" sz="1800" dirty="0">
                <a:solidFill>
                  <a:srgbClr val="000000"/>
                </a:solidFill>
                <a:effectLst/>
                <a:latin typeface="Calibri" panose="020F0502020204030204" pitchFamily="34" charset="0"/>
                <a:ea typeface="Calibri" panose="020F0502020204030204" pitchFamily="34" charset="0"/>
              </a:rPr>
              <a:t>Updates on estimated vaccine doses</a:t>
            </a:r>
            <a:endParaRPr lang="en-US" sz="1800" dirty="0">
              <a:effectLst/>
              <a:latin typeface="Calibri" panose="020F0502020204030204" pitchFamily="34" charset="0"/>
              <a:ea typeface="Calibri" panose="020F0502020204030204" pitchFamily="34" charset="0"/>
            </a:endParaRPr>
          </a:p>
          <a:p>
            <a:pPr marL="400050" marR="0" indent="-400050">
              <a:lnSpc>
                <a:spcPct val="150000"/>
              </a:lnSpc>
              <a:spcBef>
                <a:spcPts val="0"/>
              </a:spcBef>
              <a:spcAft>
                <a:spcPts val="0"/>
              </a:spcAft>
              <a:buFont typeface="+mj-lt"/>
              <a:buAutoNum type="romanUcPeriod"/>
            </a:pPr>
            <a:r>
              <a:rPr lang="en-US" sz="1800" dirty="0">
                <a:solidFill>
                  <a:srgbClr val="000000"/>
                </a:solidFill>
                <a:effectLst/>
                <a:latin typeface="Calibri" panose="020F0502020204030204" pitchFamily="34" charset="0"/>
                <a:ea typeface="Calibri" panose="020F0502020204030204" pitchFamily="34" charset="0"/>
              </a:rPr>
              <a:t>Draft Prioritization Plan for 1A</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5AA46D3-FA34-4FEE-8651-869A5609BFCC}"/>
              </a:ext>
            </a:extLst>
          </p:cNvPr>
          <p:cNvSpPr>
            <a:spLocks noGrp="1"/>
          </p:cNvSpPr>
          <p:nvPr>
            <p:ph type="sldNum" sz="quarter" idx="4"/>
          </p:nvPr>
        </p:nvSpPr>
        <p:spPr/>
        <p:txBody>
          <a:bodyPr/>
          <a:lstStyle/>
          <a:p>
            <a:fld id="{820DBD16-8F52-45AC-8998-73485FE4613D}" type="slidenum">
              <a:rPr lang="en-US" smtClean="0"/>
              <a:pPr/>
              <a:t>2</a:t>
            </a:fld>
            <a:endParaRPr lang="en-US" dirty="0"/>
          </a:p>
        </p:txBody>
      </p:sp>
      <p:sp>
        <p:nvSpPr>
          <p:cNvPr id="5" name="Footer Placeholder 4">
            <a:extLst>
              <a:ext uri="{FF2B5EF4-FFF2-40B4-BE49-F238E27FC236}">
                <a16:creationId xmlns:a16="http://schemas.microsoft.com/office/drawing/2014/main" id="{904F1CB5-2366-441B-ACF7-180650D5244D}"/>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66922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F366B6-A096-44B1-B918-CEA8D0CB7D03}"/>
              </a:ext>
            </a:extLst>
          </p:cNvPr>
          <p:cNvSpPr>
            <a:spLocks noGrp="1"/>
          </p:cNvSpPr>
          <p:nvPr>
            <p:ph type="sldNum" sz="quarter" idx="4"/>
          </p:nvPr>
        </p:nvSpPr>
        <p:spPr/>
        <p:txBody>
          <a:bodyPr/>
          <a:lstStyle/>
          <a:p>
            <a:fld id="{820DBD16-8F52-45AC-8998-73485FE4613D}" type="slidenum">
              <a:rPr lang="en-US" smtClean="0"/>
              <a:pPr/>
              <a:t>3</a:t>
            </a:fld>
            <a:endParaRPr lang="en-US" dirty="0"/>
          </a:p>
        </p:txBody>
      </p:sp>
      <p:sp>
        <p:nvSpPr>
          <p:cNvPr id="5" name="Footer Placeholder 4">
            <a:extLst>
              <a:ext uri="{FF2B5EF4-FFF2-40B4-BE49-F238E27FC236}">
                <a16:creationId xmlns:a16="http://schemas.microsoft.com/office/drawing/2014/main" id="{77A88E81-9B7E-41D9-9523-06908E2319A1}"/>
              </a:ext>
            </a:extLst>
          </p:cNvPr>
          <p:cNvSpPr>
            <a:spLocks noGrp="1"/>
          </p:cNvSpPr>
          <p:nvPr>
            <p:ph type="ftr" sz="quarter" idx="3"/>
          </p:nvPr>
        </p:nvSpPr>
        <p:spPr/>
        <p:txBody>
          <a:bodyPr/>
          <a:lstStyle/>
          <a:p>
            <a:r>
              <a:rPr lang="en-US"/>
              <a:t>Vermont Department of Health</a:t>
            </a:r>
            <a:endParaRPr lang="en-US" dirty="0"/>
          </a:p>
        </p:txBody>
      </p:sp>
      <p:pic>
        <p:nvPicPr>
          <p:cNvPr id="5122" name="Picture 4">
            <a:extLst>
              <a:ext uri="{FF2B5EF4-FFF2-40B4-BE49-F238E27FC236}">
                <a16:creationId xmlns:a16="http://schemas.microsoft.com/office/drawing/2014/main" id="{9A99D0CF-281A-4F09-AEF3-0275E13A23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1"/>
          <a:stretch/>
        </p:blipFill>
        <p:spPr bwMode="auto">
          <a:xfrm>
            <a:off x="105935" y="609600"/>
            <a:ext cx="8932130" cy="502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99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D795E-73C4-4047-B758-DA37F1B3ADBE}"/>
              </a:ext>
            </a:extLst>
          </p:cNvPr>
          <p:cNvSpPr>
            <a:spLocks noGrp="1"/>
          </p:cNvSpPr>
          <p:nvPr>
            <p:ph type="sldNum" sz="quarter" idx="4"/>
          </p:nvPr>
        </p:nvSpPr>
        <p:spPr/>
        <p:txBody>
          <a:bodyPr/>
          <a:lstStyle/>
          <a:p>
            <a:fld id="{820DBD16-8F52-45AC-8998-73485FE4613D}" type="slidenum">
              <a:rPr lang="en-US" smtClean="0"/>
              <a:pPr/>
              <a:t>4</a:t>
            </a:fld>
            <a:endParaRPr lang="en-US" dirty="0"/>
          </a:p>
        </p:txBody>
      </p:sp>
      <p:sp>
        <p:nvSpPr>
          <p:cNvPr id="3" name="Footer Placeholder 2">
            <a:extLst>
              <a:ext uri="{FF2B5EF4-FFF2-40B4-BE49-F238E27FC236}">
                <a16:creationId xmlns:a16="http://schemas.microsoft.com/office/drawing/2014/main" id="{66F5FD89-D698-42E0-A1D6-203B38C47518}"/>
              </a:ext>
            </a:extLst>
          </p:cNvPr>
          <p:cNvSpPr>
            <a:spLocks noGrp="1"/>
          </p:cNvSpPr>
          <p:nvPr>
            <p:ph type="ftr" sz="quarter" idx="3"/>
          </p:nvPr>
        </p:nvSpPr>
        <p:spPr/>
        <p:txBody>
          <a:bodyPr/>
          <a:lstStyle/>
          <a:p>
            <a:r>
              <a:rPr lang="en-US"/>
              <a:t>Vermont Department of Health</a:t>
            </a:r>
            <a:endParaRPr lang="en-US" dirty="0"/>
          </a:p>
        </p:txBody>
      </p:sp>
      <p:pic>
        <p:nvPicPr>
          <p:cNvPr id="6146" name="Picture 6">
            <a:extLst>
              <a:ext uri="{FF2B5EF4-FFF2-40B4-BE49-F238E27FC236}">
                <a16:creationId xmlns:a16="http://schemas.microsoft.com/office/drawing/2014/main" id="{21591499-E183-4697-B514-C8FAE82F5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8" r="1373" b="3054"/>
          <a:stretch/>
        </p:blipFill>
        <p:spPr bwMode="auto">
          <a:xfrm>
            <a:off x="217714" y="466318"/>
            <a:ext cx="8699864" cy="497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27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A441E-E791-4030-BDC0-4F22680678D5}"/>
              </a:ext>
            </a:extLst>
          </p:cNvPr>
          <p:cNvSpPr>
            <a:spLocks noGrp="1"/>
          </p:cNvSpPr>
          <p:nvPr>
            <p:ph type="sldNum" sz="quarter" idx="4"/>
          </p:nvPr>
        </p:nvSpPr>
        <p:spPr/>
        <p:txBody>
          <a:bodyPr/>
          <a:lstStyle/>
          <a:p>
            <a:fld id="{820DBD16-8F52-45AC-8998-73485FE4613D}" type="slidenum">
              <a:rPr lang="en-US" smtClean="0"/>
              <a:pPr/>
              <a:t>5</a:t>
            </a:fld>
            <a:endParaRPr lang="en-US" dirty="0"/>
          </a:p>
        </p:txBody>
      </p:sp>
      <p:sp>
        <p:nvSpPr>
          <p:cNvPr id="5" name="Footer Placeholder 4">
            <a:extLst>
              <a:ext uri="{FF2B5EF4-FFF2-40B4-BE49-F238E27FC236}">
                <a16:creationId xmlns:a16="http://schemas.microsoft.com/office/drawing/2014/main" id="{C9D36D49-183B-4CF1-982D-19B701E9AAE7}"/>
              </a:ext>
            </a:extLst>
          </p:cNvPr>
          <p:cNvSpPr>
            <a:spLocks noGrp="1"/>
          </p:cNvSpPr>
          <p:nvPr>
            <p:ph type="ftr" sz="quarter" idx="3"/>
          </p:nvPr>
        </p:nvSpPr>
        <p:spPr/>
        <p:txBody>
          <a:bodyPr/>
          <a:lstStyle/>
          <a:p>
            <a:r>
              <a:rPr lang="en-US"/>
              <a:t>Vermont Department of Health</a:t>
            </a:r>
            <a:endParaRPr lang="en-US" dirty="0"/>
          </a:p>
        </p:txBody>
      </p:sp>
      <p:pic>
        <p:nvPicPr>
          <p:cNvPr id="7171" name="Picture 1">
            <a:extLst>
              <a:ext uri="{FF2B5EF4-FFF2-40B4-BE49-F238E27FC236}">
                <a16:creationId xmlns:a16="http://schemas.microsoft.com/office/drawing/2014/main" id="{3337872F-04AC-45BA-9438-8E053F8A6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 y="0"/>
            <a:ext cx="9154809" cy="51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57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graphical user interface&#10;&#10;Description automatically generated">
            <a:extLst>
              <a:ext uri="{FF2B5EF4-FFF2-40B4-BE49-F238E27FC236}">
                <a16:creationId xmlns:a16="http://schemas.microsoft.com/office/drawing/2014/main" id="{66C9B303-F743-4753-B42C-000F2B251A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36" t="5877" r="5258" b="6064"/>
          <a:stretch/>
        </p:blipFill>
        <p:spPr>
          <a:xfrm>
            <a:off x="89153" y="1764474"/>
            <a:ext cx="8965694" cy="4846320"/>
          </a:xfrm>
        </p:spPr>
      </p:pic>
      <p:sp>
        <p:nvSpPr>
          <p:cNvPr id="4" name="Slide Number Placeholder 3">
            <a:extLst>
              <a:ext uri="{FF2B5EF4-FFF2-40B4-BE49-F238E27FC236}">
                <a16:creationId xmlns:a16="http://schemas.microsoft.com/office/drawing/2014/main" id="{D6BFF7C1-0CB8-4CAB-9792-377CF6688067}"/>
              </a:ext>
            </a:extLst>
          </p:cNvPr>
          <p:cNvSpPr>
            <a:spLocks noGrp="1"/>
          </p:cNvSpPr>
          <p:nvPr>
            <p:ph type="sldNum" sz="quarter" idx="4"/>
          </p:nvPr>
        </p:nvSpPr>
        <p:spPr/>
        <p:txBody>
          <a:bodyPr/>
          <a:lstStyle/>
          <a:p>
            <a:fld id="{820DBD16-8F52-45AC-8998-73485FE4613D}" type="slidenum">
              <a:rPr lang="en-US" smtClean="0"/>
              <a:pPr/>
              <a:t>6</a:t>
            </a:fld>
            <a:endParaRPr lang="en-US" dirty="0"/>
          </a:p>
        </p:txBody>
      </p:sp>
      <p:sp>
        <p:nvSpPr>
          <p:cNvPr id="5" name="Footer Placeholder 4">
            <a:extLst>
              <a:ext uri="{FF2B5EF4-FFF2-40B4-BE49-F238E27FC236}">
                <a16:creationId xmlns:a16="http://schemas.microsoft.com/office/drawing/2014/main" id="{D00D3E6A-4337-4393-85BF-61368CE00BF9}"/>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412125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6B20-6CA3-4047-B9B3-9422848258ED}"/>
              </a:ext>
            </a:extLst>
          </p:cNvPr>
          <p:cNvSpPr>
            <a:spLocks noGrp="1"/>
          </p:cNvSpPr>
          <p:nvPr>
            <p:ph type="title"/>
          </p:nvPr>
        </p:nvSpPr>
        <p:spPr/>
        <p:txBody>
          <a:bodyPr/>
          <a:lstStyle/>
          <a:p>
            <a:endParaRPr lang="en-US"/>
          </a:p>
        </p:txBody>
      </p:sp>
      <p:pic>
        <p:nvPicPr>
          <p:cNvPr id="7" name="Content Placeholder 6" descr="A picture containing text&#10;&#10;Description automatically generated">
            <a:extLst>
              <a:ext uri="{FF2B5EF4-FFF2-40B4-BE49-F238E27FC236}">
                <a16:creationId xmlns:a16="http://schemas.microsoft.com/office/drawing/2014/main" id="{94C333EA-A747-D34C-B890-3026C90A84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09144"/>
            <a:ext cx="7886700" cy="3784299"/>
          </a:xfrm>
        </p:spPr>
      </p:pic>
      <p:sp>
        <p:nvSpPr>
          <p:cNvPr id="4" name="Slide Number Placeholder 3">
            <a:extLst>
              <a:ext uri="{FF2B5EF4-FFF2-40B4-BE49-F238E27FC236}">
                <a16:creationId xmlns:a16="http://schemas.microsoft.com/office/drawing/2014/main" id="{988A14A6-7BC2-8B4A-8F06-80822670DFE2}"/>
              </a:ext>
            </a:extLst>
          </p:cNvPr>
          <p:cNvSpPr>
            <a:spLocks noGrp="1"/>
          </p:cNvSpPr>
          <p:nvPr>
            <p:ph type="sldNum" sz="quarter" idx="4"/>
          </p:nvPr>
        </p:nvSpPr>
        <p:spPr/>
        <p:txBody>
          <a:bodyPr/>
          <a:lstStyle/>
          <a:p>
            <a:fld id="{820DBD16-8F52-45AC-8998-73485FE4613D}" type="slidenum">
              <a:rPr lang="en-US" smtClean="0"/>
              <a:pPr/>
              <a:t>7</a:t>
            </a:fld>
            <a:endParaRPr lang="en-US" dirty="0"/>
          </a:p>
        </p:txBody>
      </p:sp>
      <p:sp>
        <p:nvSpPr>
          <p:cNvPr id="5" name="Footer Placeholder 4">
            <a:extLst>
              <a:ext uri="{FF2B5EF4-FFF2-40B4-BE49-F238E27FC236}">
                <a16:creationId xmlns:a16="http://schemas.microsoft.com/office/drawing/2014/main" id="{03C59BF6-EA84-9C41-A834-961D863A9041}"/>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09266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1AB0-DB0D-EE44-BE2F-D92BB2698971}"/>
              </a:ext>
            </a:extLst>
          </p:cNvPr>
          <p:cNvSpPr>
            <a:spLocks noGrp="1"/>
          </p:cNvSpPr>
          <p:nvPr>
            <p:ph type="title"/>
          </p:nvPr>
        </p:nvSpPr>
        <p:spPr/>
        <p:txBody>
          <a:bodyPr/>
          <a:lstStyle/>
          <a:p>
            <a:endParaRPr lang="en-US"/>
          </a:p>
        </p:txBody>
      </p:sp>
      <p:pic>
        <p:nvPicPr>
          <p:cNvPr id="7" name="Content Placeholder 6" descr="Table&#10;&#10;Description automatically generated">
            <a:extLst>
              <a:ext uri="{FF2B5EF4-FFF2-40B4-BE49-F238E27FC236}">
                <a16:creationId xmlns:a16="http://schemas.microsoft.com/office/drawing/2014/main" id="{AF2CA924-EDC2-3C4B-BBE0-8656324EDF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69" y="1784353"/>
            <a:ext cx="8768862" cy="4572000"/>
          </a:xfrm>
        </p:spPr>
      </p:pic>
      <p:sp>
        <p:nvSpPr>
          <p:cNvPr id="4" name="Slide Number Placeholder 3">
            <a:extLst>
              <a:ext uri="{FF2B5EF4-FFF2-40B4-BE49-F238E27FC236}">
                <a16:creationId xmlns:a16="http://schemas.microsoft.com/office/drawing/2014/main" id="{D5CFAE02-6FD4-1E4F-BF53-A216CBF03010}"/>
              </a:ext>
            </a:extLst>
          </p:cNvPr>
          <p:cNvSpPr>
            <a:spLocks noGrp="1"/>
          </p:cNvSpPr>
          <p:nvPr>
            <p:ph type="sldNum" sz="quarter" idx="4"/>
          </p:nvPr>
        </p:nvSpPr>
        <p:spPr/>
        <p:txBody>
          <a:bodyPr/>
          <a:lstStyle/>
          <a:p>
            <a:fld id="{820DBD16-8F52-45AC-8998-73485FE4613D}" type="slidenum">
              <a:rPr lang="en-US" smtClean="0"/>
              <a:pPr/>
              <a:t>8</a:t>
            </a:fld>
            <a:endParaRPr lang="en-US" dirty="0"/>
          </a:p>
        </p:txBody>
      </p:sp>
      <p:sp>
        <p:nvSpPr>
          <p:cNvPr id="5" name="Footer Placeholder 4">
            <a:extLst>
              <a:ext uri="{FF2B5EF4-FFF2-40B4-BE49-F238E27FC236}">
                <a16:creationId xmlns:a16="http://schemas.microsoft.com/office/drawing/2014/main" id="{D5D72955-5D01-F943-859E-00D775A0491A}"/>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96952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3007-F16E-4FDB-8AD8-EAF36CEA7A63}"/>
              </a:ext>
            </a:extLst>
          </p:cNvPr>
          <p:cNvSpPr>
            <a:spLocks noGrp="1"/>
          </p:cNvSpPr>
          <p:nvPr>
            <p:ph type="title"/>
          </p:nvPr>
        </p:nvSpPr>
        <p:spPr>
          <a:xfrm>
            <a:off x="335280" y="275433"/>
            <a:ext cx="8473440" cy="1325563"/>
          </a:xfrm>
        </p:spPr>
        <p:txBody>
          <a:bodyPr/>
          <a:lstStyle/>
          <a:p>
            <a:r>
              <a:rPr lang="en-US" dirty="0"/>
              <a:t>Outbreak-Associated Deaths are Primarily from LTCFs</a:t>
            </a:r>
          </a:p>
        </p:txBody>
      </p:sp>
      <p:sp>
        <p:nvSpPr>
          <p:cNvPr id="4" name="Slide Number Placeholder 3">
            <a:extLst>
              <a:ext uri="{FF2B5EF4-FFF2-40B4-BE49-F238E27FC236}">
                <a16:creationId xmlns:a16="http://schemas.microsoft.com/office/drawing/2014/main" id="{17EEC9A1-00EF-4AD1-A6FD-7BC7CA5FE0C4}"/>
              </a:ext>
            </a:extLst>
          </p:cNvPr>
          <p:cNvSpPr>
            <a:spLocks noGrp="1"/>
          </p:cNvSpPr>
          <p:nvPr>
            <p:ph type="sldNum" sz="quarter" idx="4"/>
          </p:nvPr>
        </p:nvSpPr>
        <p:spPr/>
        <p:txBody>
          <a:bodyPr/>
          <a:lstStyle/>
          <a:p>
            <a:fld id="{820DBD16-8F52-45AC-8998-73485FE4613D}" type="slidenum">
              <a:rPr lang="en-US" smtClean="0"/>
              <a:pPr/>
              <a:t>9</a:t>
            </a:fld>
            <a:endParaRPr lang="en-US" dirty="0"/>
          </a:p>
        </p:txBody>
      </p:sp>
      <p:sp>
        <p:nvSpPr>
          <p:cNvPr id="5" name="Footer Placeholder 4">
            <a:extLst>
              <a:ext uri="{FF2B5EF4-FFF2-40B4-BE49-F238E27FC236}">
                <a16:creationId xmlns:a16="http://schemas.microsoft.com/office/drawing/2014/main" id="{F998DE70-EF22-4E21-8ED1-B942BB4B4949}"/>
              </a:ext>
            </a:extLst>
          </p:cNvPr>
          <p:cNvSpPr>
            <a:spLocks noGrp="1"/>
          </p:cNvSpPr>
          <p:nvPr>
            <p:ph type="ftr" sz="quarter" idx="3"/>
          </p:nvPr>
        </p:nvSpPr>
        <p:spPr/>
        <p:txBody>
          <a:bodyPr/>
          <a:lstStyle/>
          <a:p>
            <a:r>
              <a:rPr lang="en-US"/>
              <a:t>Vermont Department of Health</a:t>
            </a:r>
            <a:endParaRPr lang="en-US" dirty="0"/>
          </a:p>
        </p:txBody>
      </p:sp>
      <p:graphicFrame>
        <p:nvGraphicFramePr>
          <p:cNvPr id="9" name="Content Placeholder 8">
            <a:extLst>
              <a:ext uri="{FF2B5EF4-FFF2-40B4-BE49-F238E27FC236}">
                <a16:creationId xmlns:a16="http://schemas.microsoft.com/office/drawing/2014/main" id="{A725853C-B36D-4579-ABD7-BF925362F399}"/>
              </a:ext>
            </a:extLst>
          </p:cNvPr>
          <p:cNvGraphicFramePr>
            <a:graphicFrameLocks noGrp="1"/>
          </p:cNvGraphicFramePr>
          <p:nvPr>
            <p:ph idx="1"/>
            <p:extLst>
              <p:ext uri="{D42A27DB-BD31-4B8C-83A1-F6EECF244321}">
                <p14:modId xmlns:p14="http://schemas.microsoft.com/office/powerpoint/2010/main" val="1803568744"/>
              </p:ext>
            </p:extLst>
          </p:nvPr>
        </p:nvGraphicFramePr>
        <p:xfrm>
          <a:off x="496389" y="1690691"/>
          <a:ext cx="8018961" cy="4486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647962"/>
      </p:ext>
    </p:extLst>
  </p:cSld>
  <p:clrMapOvr>
    <a:masterClrMapping/>
  </p:clrMapOvr>
</p:sld>
</file>

<file path=ppt/theme/theme1.xml><?xml version="1.0" encoding="utf-8"?>
<a:theme xmlns:a="http://schemas.openxmlformats.org/drawingml/2006/main" name="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Standard.potx" id="{62150ACC-0F5C-46D4-9B06-CF52EB0DEFBB}" vid="{B1FC06E4-7F24-4801-A7B3-D7547469E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VDH Managed Document" ma:contentTypeID="0x010100E33B793E1E7D4240861BC825712579F5020100565C5DFC0583BD42A423A1682711FA6D" ma:contentTypeVersion="48" ma:contentTypeDescription="" ma:contentTypeScope="" ma:versionID="d288c967c3227edf9448a73b63a3f98e">
  <xsd:schema xmlns:xsd="http://www.w3.org/2001/XMLSchema" xmlns:xs="http://www.w3.org/2001/XMLSchema" xmlns:p="http://schemas.microsoft.com/office/2006/metadata/properties" xmlns:ns1="http://schemas.microsoft.com/sharepoint/v3" xmlns:ns2="046f9449-3d25-46ac-9a39-b41fdb973d2f" xmlns:ns3="bfc7ab43-a351-4688-aca3-bf166918b94c" xmlns:ns4="a6fb58ca-3225-4afd-985f-6a849fc96194" targetNamespace="http://schemas.microsoft.com/office/2006/metadata/properties" ma:root="true" ma:fieldsID="8ad10dd5b9faeafd6eeef64276ab95a0" ns1:_="" ns2:_="" ns3:_="" ns4:_="">
    <xsd:import namespace="http://schemas.microsoft.com/sharepoint/v3"/>
    <xsd:import namespace="046f9449-3d25-46ac-9a39-b41fdb973d2f"/>
    <xsd:import namespace="bfc7ab43-a351-4688-aca3-bf166918b94c"/>
    <xsd:import namespace="a6fb58ca-3225-4afd-985f-6a849fc96194"/>
    <xsd:element name="properties">
      <xsd:complexType>
        <xsd:sequence>
          <xsd:element name="documentManagement">
            <xsd:complexType>
              <xsd:all>
                <xsd:element ref="ns2:VDHDocumentType"/>
                <xsd:element ref="ns2:ItemOwner"/>
                <xsd:element ref="ns3:bucketTopic"/>
                <xsd:element ref="ns3:TagTopic" minOccurs="0"/>
                <xsd:element ref="ns2:LastReviewed" minOccurs="0"/>
                <xsd:element ref="ns2:NextReviewDate" minOccurs="0"/>
                <xsd:element ref="ns2:Reviewed" minOccurs="0"/>
                <xsd:element ref="ns2:VDHDocumentType_x003a_Review_x0020_Period" minOccurs="0"/>
                <xsd:element ref="ns3:Resource_x0020_Description" minOccurs="0"/>
                <xsd:element ref="ns2:VDHUnit2"/>
                <xsd:element ref="ns2:VDHUnit2_x003a_Contact_x0020_Email" minOccurs="0"/>
                <xsd:element ref="ns2:VDHUnit2_x003a_Contact_x0020_Name" minOccurs="0"/>
                <xsd:element ref="ns2:Content_x0020_Lead"/>
                <xsd:element ref="ns1:_dlc_ExpireDateSaved" minOccurs="0"/>
                <xsd:element ref="ns1:_dlc_Expire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6f9449-3d25-46ac-9a39-b41fdb973d2f" elementFormDefault="qualified">
    <xsd:import namespace="http://schemas.microsoft.com/office/2006/documentManagement/types"/>
    <xsd:import namespace="http://schemas.microsoft.com/office/infopath/2007/PartnerControls"/>
    <xsd:element name="VDHDocumentType" ma:index="2" ma:displayName="VDH Document Type" ma:description="Should match the library." ma:list="{82d97bec-9759-49dd-b9ab-4b74e8fae08f}" ma:internalName="VDHDocumentType" ma:readOnly="false" ma:showField="Title" ma:web="046f9449-3d25-46ac-9a39-b41fdb973d2f">
      <xsd:simpleType>
        <xsd:restriction base="dms:Lookup"/>
      </xsd:simpleType>
    </xsd:element>
    <xsd:element name="ItemOwner" ma:index="3" ma:displayName="Item Owner" ma:description="Individual(s) responsible for making edits to this document. This could be the content lead or someone else who goes through the content lead to post documents." ma:list="UserInfo" ma:SharePointGroup="0" ma:internalName="Item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astReviewed" ma:index="6" nillable="true" ma:displayName="Last Reviewed" ma:default="[today]" ma:format="DateOnly" ma:hidden="true" ma:internalName="LastReviewed" ma:readOnly="false">
      <xsd:simpleType>
        <xsd:restriction base="dms:DateTime"/>
      </xsd:simpleType>
    </xsd:element>
    <xsd:element name="NextReviewDate" ma:index="7" nillable="true" ma:displayName="Next Review Date" ma:format="DateOnly" ma:hidden="true" ma:internalName="NextReviewDate" ma:readOnly="false">
      <xsd:simpleType>
        <xsd:restriction base="dms:DateTime"/>
      </xsd:simpleType>
    </xsd:element>
    <xsd:element name="Reviewed" ma:index="8" nillable="true" ma:displayName="Reviewed" ma:default="1" ma:description="When you update an item, switch this to &quot;Yes.&quot; Within the next couple weeks, it will automatically return to &quot;No.&quot; Leave as &quot;yes&quot; during the initial upload." ma:internalName="Reviewed" ma:readOnly="false">
      <xsd:simpleType>
        <xsd:restriction base="dms:Boolean"/>
      </xsd:simpleType>
    </xsd:element>
    <xsd:element name="VDHDocumentType_x003a_Review_x0020_Period" ma:index="12" nillable="true" ma:displayName="VDHDocumentType:Review Period" ma:list="{82d97bec-9759-49dd-b9ab-4b74e8fae08f}" ma:internalName="VDHDocumentType_x003A_Review_x0020_Period" ma:readOnly="true" ma:showField="ReviewPeriod" ma:web="046f9449-3d25-46ac-9a39-b41fdb973d2f">
      <xsd:simpleType>
        <xsd:restriction base="dms:Lookup"/>
      </xsd:simpleType>
    </xsd:element>
    <xsd:element name="VDHUnit2" ma:index="18" ma:displayName="VDH_Unit" ma:list="{c8cb889a-cea8-44f1-99dd-e225192c4610}" ma:internalName="VDHUnit2" ma:readOnly="false" ma:showField="Title" ma:web="046f9449-3d25-46ac-9a39-b41fdb973d2f">
      <xsd:simpleType>
        <xsd:restriction base="dms:Lookup"/>
      </xsd:simpleType>
    </xsd:element>
    <xsd:element name="VDHUnit2_x003a_Contact_x0020_Email" ma:index="19" nillable="true" ma:displayName="VDHUnit2:Contact Email" ma:list="{c8cb889a-cea8-44f1-99dd-e225192c4610}" ma:internalName="VDHUnit2_x003A_Contact_x0020_Email" ma:readOnly="true" ma:showField="Contact_x0020_Email" ma:web="046f9449-3d25-46ac-9a39-b41fdb973d2f">
      <xsd:simpleType>
        <xsd:restriction base="dms:Lookup"/>
      </xsd:simpleType>
    </xsd:element>
    <xsd:element name="VDHUnit2_x003a_Contact_x0020_Name" ma:index="20" nillable="true" ma:displayName="VDHUnit2:Contact Name" ma:list="{c8cb889a-cea8-44f1-99dd-e225192c4610}" ma:internalName="VDHUnit2_x003A_Contact_x0020_Name" ma:readOnly="true" ma:showField="Contact_x0020_Name" ma:web="046f9449-3d25-46ac-9a39-b41fdb973d2f">
      <xsd:simpleType>
        <xsd:restriction base="dms:Lookup"/>
      </xsd:simpleType>
    </xsd:element>
    <xsd:element name="Content_x0020_Lead" ma:index="21" ma:displayName="Content Lead" ma:description="Put yourself unless another content owner is responsible for this document." ma:list="UserInfo" ma:SharePointGroup="5330" ma:internalName="Content_x0020_Lea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c7ab43-a351-4688-aca3-bf166918b94c" elementFormDefault="qualified">
    <xsd:import namespace="http://schemas.microsoft.com/office/2006/documentManagement/types"/>
    <xsd:import namespace="http://schemas.microsoft.com/office/infopath/2007/PartnerControls"/>
    <xsd:element name="bucketTopic" ma:index="4" ma:displayName="Topic for Grouping (bucket)" ma:description="Main Topic. Select the most Applicable." ma:format="Dropdown" ma:internalName="bucketTopic">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element name="TagTopic" ma:index="5" nillable="true" ma:displayName="Topics for Filtering (Tags)" ma:description="Secondary Topics. Select all that are applicable, including primary topic if it is an option." ma:internalName="TagTopic" ma:requiredMultiChoice="true">
      <xsd:complexType>
        <xsd:complexContent>
          <xsd:extension base="dms:MultiChoice">
            <xsd:sequence>
              <xsd:element name="Value" maxOccurs="unbounded" minOccurs="0" nillable="true">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sequence>
          </xsd:extension>
        </xsd:complexContent>
      </xsd:complexType>
    </xsd:element>
    <xsd:element name="Resource_x0020_Description" ma:index="16" nillable="true" ma:displayName="Resource Description" ma:internalName="Resource_x0020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b58ca-3225-4afd-985f-6a849fc96194"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gTopic xmlns="bfc7ab43-a351-4688-aca3-bf166918b94c">
      <Value>Marketing</Value>
      <Value>Resources</Value>
      <Value>Tools &amp; Resources</Value>
    </TagTopic>
    <VDHUnit2 xmlns="046f9449-3d25-46ac-9a39-b41fdb973d2f">3</VDHUnit2>
    <VDHDocumentType xmlns="046f9449-3d25-46ac-9a39-b41fdb973d2f">6</VDHDocumentType>
    <ItemOwner xmlns="046f9449-3d25-46ac-9a39-b41fdb973d2f">
      <UserInfo>
        <DisplayName>i:0#.f|membership|kathleen.horton@vermont.gov,#i:0#.f|membership|kathleen.horton@vermont.gov,#Kathleen.Horton@vermont.gov,#,#Horton, Kathleen,#,#AHS,#Communications &amp; Outreach Coordinator</DisplayName>
        <AccountId>4282</AccountId>
        <AccountType/>
      </UserInfo>
    </ItemOwner>
    <Content_x0020_Lead xmlns="046f9449-3d25-46ac-9a39-b41fdb973d2f">
      <UserInfo>
        <DisplayName>i:0#.f|membership|sharon.muellers@vermont.gov,#i:0#.f|membership|sharon.muellers@vermont.gov,#Sharon.Muellers@vermont.gov,#,#Muellers, Sharon,#,#AHS,#Communication Officer</DisplayName>
        <AccountId>3837</AccountId>
        <AccountType/>
      </UserInfo>
    </Content_x0020_Lead>
    <Reviewed xmlns="046f9449-3d25-46ac-9a39-b41fdb973d2f">true</Reviewed>
    <Resource_x0020_Description xmlns="bfc7ab43-a351-4688-aca3-bf166918b94c" xsi:nil="true"/>
    <LastReviewed xmlns="046f9449-3d25-46ac-9a39-b41fdb973d2f">2019-06-27T12:04:05+00:00</LastReviewed>
    <bucketTopic xmlns="bfc7ab43-a351-4688-aca3-bf166918b94c">Resources</bucketTopic>
    <NextReviewDate xmlns="046f9449-3d25-46ac-9a39-b41fdb973d2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304B63-F4B6-4202-BE3B-DAD345E9C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6f9449-3d25-46ac-9a39-b41fdb973d2f"/>
    <ds:schemaRef ds:uri="bfc7ab43-a351-4688-aca3-bf166918b94c"/>
    <ds:schemaRef ds:uri="a6fb58ca-3225-4afd-985f-6a849fc96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137B2C-4AA5-4E63-A9A4-68C9C5A3D6F7}">
  <ds:schemaRefs>
    <ds:schemaRef ds:uri="http://schemas.microsoft.com/sharepoint/events"/>
  </ds:schemaRefs>
</ds:datastoreItem>
</file>

<file path=customXml/itemProps3.xml><?xml version="1.0" encoding="utf-8"?>
<ds:datastoreItem xmlns:ds="http://schemas.openxmlformats.org/officeDocument/2006/customXml" ds:itemID="{A379A1F7-3AE4-49C6-91E8-BBEDF6C6CA6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beb649e-e330-493c-826b-dcbb35d1ffec"/>
    <ds:schemaRef ds:uri="http://www.w3.org/XML/1998/namespace"/>
    <ds:schemaRef ds:uri="http://purl.org/dc/dcmitype/"/>
    <ds:schemaRef ds:uri="bfc7ab43-a351-4688-aca3-bf166918b94c"/>
    <ds:schemaRef ds:uri="046f9449-3d25-46ac-9a39-b41fdb973d2f"/>
  </ds:schemaRefs>
</ds:datastoreItem>
</file>

<file path=customXml/itemProps4.xml><?xml version="1.0" encoding="utf-8"?>
<ds:datastoreItem xmlns:ds="http://schemas.openxmlformats.org/officeDocument/2006/customXml" ds:itemID="{F24517C6-1693-494B-8D53-44D782E19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349</Words>
  <Application>Microsoft Office PowerPoint</Application>
  <PresentationFormat>On-screen Show (4:3)</PresentationFormat>
  <Paragraphs>79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Franklin Gothic Book</vt:lpstr>
      <vt:lpstr>Franklin Gothic Demi Cond</vt:lpstr>
      <vt:lpstr>Franklin Gothic Medium</vt:lpstr>
      <vt:lpstr>Symbol</vt:lpstr>
      <vt:lpstr>Office Theme</vt:lpstr>
      <vt:lpstr>COVID-19 Vaccine Implementation Advisory Committee</vt:lpstr>
      <vt:lpstr>Agenda</vt:lpstr>
      <vt:lpstr>PowerPoint Presentation</vt:lpstr>
      <vt:lpstr>PowerPoint Presentation</vt:lpstr>
      <vt:lpstr>PowerPoint Presentation</vt:lpstr>
      <vt:lpstr>PowerPoint Presentation</vt:lpstr>
      <vt:lpstr>PowerPoint Presentation</vt:lpstr>
      <vt:lpstr>PowerPoint Presentation</vt:lpstr>
      <vt:lpstr>Outbreak-Associated Deaths are Primarily from LTCFs</vt:lpstr>
      <vt:lpstr>PowerPoint Presentation</vt:lpstr>
      <vt:lpstr>PowerPoint Presentation</vt:lpstr>
      <vt:lpstr>PowerPoint Presentation</vt:lpstr>
      <vt:lpstr>Health Care Personnel - Subprioritization</vt:lpstr>
      <vt:lpstr>Phase 1a Population</vt:lpstr>
      <vt:lpstr>Proposed Phase 1a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Implementation Advisory Committee</dc:title>
  <dc:creator>Harry Chen</dc:creator>
  <cp:lastModifiedBy>Jill Sudhoff-Guerin</cp:lastModifiedBy>
  <cp:revision>5</cp:revision>
  <dcterms:created xsi:type="dcterms:W3CDTF">2020-12-04T15:57:18Z</dcterms:created>
  <dcterms:modified xsi:type="dcterms:W3CDTF">2020-12-08T17:32:55Z</dcterms:modified>
</cp:coreProperties>
</file>